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10C_7F2245BC.xml" ContentType="application/vnd.ms-powerpoint.comments+xml"/>
  <Override PartName="/ppt/notesSlides/notesSlide1.xml" ContentType="application/vnd.openxmlformats-officedocument.presentationml.notesSlide+xml"/>
  <Override PartName="/ppt/comments/modernComment_111_869BFB5D.xml" ContentType="application/vnd.ms-powerpoint.comments+xml"/>
  <Override PartName="/ppt/notesSlides/notesSlide2.xml" ContentType="application/vnd.openxmlformats-officedocument.presentationml.notesSlide+xml"/>
  <Override PartName="/ppt/comments/modernComment_114_DD8A165C.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 id="2147483678" r:id="rId5"/>
    <p:sldMasterId id="2147483668" r:id="rId6"/>
  </p:sldMasterIdLst>
  <p:notesMasterIdLst>
    <p:notesMasterId r:id="rId12"/>
  </p:notesMasterIdLst>
  <p:sldIdLst>
    <p:sldId id="268" r:id="rId7"/>
    <p:sldId id="273" r:id="rId8"/>
    <p:sldId id="276" r:id="rId9"/>
    <p:sldId id="274"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oppins" panose="00000500000000000000" pitchFamily="2" charset="0"/>
      <p:regular r:id="rId17"/>
      <p:bold r:id="rId18"/>
      <p:italic r:id="rId19"/>
      <p:boldItalic r:id="rId20"/>
    </p:embeddedFont>
    <p:embeddedFont>
      <p:font typeface="Poppins SemiBold" panose="00000700000000000000"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Roboto Light" panose="02000000000000000000" pitchFamily="2"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D63E6-2DAD-5EE2-8850-6026FD5CE971}" name="Kimberley Stuckey Haulena" initials="KSH" userId="S::KimberleyS@CADTH.CA::7ba70093-c10b-448e-9be5-7ae3b9d1c2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9"/>
    <a:srgbClr val="545454"/>
    <a:srgbClr val="D0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954" autoAdjust="0"/>
  </p:normalViewPr>
  <p:slideViewPr>
    <p:cSldViewPr snapToGrid="0" snapToObjects="1" showGuides="1">
      <p:cViewPr varScale="1">
        <p:scale>
          <a:sx n="95" d="100"/>
          <a:sy n="95" d="100"/>
        </p:scale>
        <p:origin x="1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ra Surendran" userId="6fcd8090-8cbc-4dd4-a9b4-dba668f02586" providerId="ADAL" clId="{1AB55D85-5EDF-4BA2-B30E-D95BCFA90C2E}"/>
    <pc:docChg chg="modSld">
      <pc:chgData name="Abera Surendran" userId="6fcd8090-8cbc-4dd4-a9b4-dba668f02586" providerId="ADAL" clId="{1AB55D85-5EDF-4BA2-B30E-D95BCFA90C2E}" dt="2023-03-23T20:59:07.791" v="4" actId="1036"/>
      <pc:docMkLst>
        <pc:docMk/>
      </pc:docMkLst>
      <pc:sldChg chg="modSp mod">
        <pc:chgData name="Abera Surendran" userId="6fcd8090-8cbc-4dd4-a9b4-dba668f02586" providerId="ADAL" clId="{1AB55D85-5EDF-4BA2-B30E-D95BCFA90C2E}" dt="2023-03-23T20:59:07.791" v="4" actId="1036"/>
        <pc:sldMkLst>
          <pc:docMk/>
          <pc:sldMk cId="2258369373" sldId="273"/>
        </pc:sldMkLst>
        <pc:spChg chg="mod">
          <ac:chgData name="Abera Surendran" userId="6fcd8090-8cbc-4dd4-a9b4-dba668f02586" providerId="ADAL" clId="{1AB55D85-5EDF-4BA2-B30E-D95BCFA90C2E}" dt="2023-03-23T20:59:05.489" v="1" actId="1076"/>
          <ac:spMkLst>
            <pc:docMk/>
            <pc:sldMk cId="2258369373" sldId="273"/>
            <ac:spMk id="3" creationId="{8E584D58-CEFE-866A-F5B9-B0FC47961677}"/>
          </ac:spMkLst>
        </pc:spChg>
        <pc:spChg chg="mod">
          <ac:chgData name="Abera Surendran" userId="6fcd8090-8cbc-4dd4-a9b4-dba668f02586" providerId="ADAL" clId="{1AB55D85-5EDF-4BA2-B30E-D95BCFA90C2E}" dt="2023-03-23T20:59:07.791" v="4" actId="1036"/>
          <ac:spMkLst>
            <pc:docMk/>
            <pc:sldMk cId="2258369373" sldId="273"/>
            <ac:spMk id="6" creationId="{CC632880-1501-3942-BDB4-035EFB19B7C0}"/>
          </ac:spMkLst>
        </pc:spChg>
      </pc:sldChg>
    </pc:docChg>
  </pc:docChgLst>
</pc:chgInfo>
</file>

<file path=ppt/comments/modernComment_10C_7F2245BC.xml><?xml version="1.0" encoding="utf-8"?>
<p188:cmLst xmlns:a="http://schemas.openxmlformats.org/drawingml/2006/main" xmlns:r="http://schemas.openxmlformats.org/officeDocument/2006/relationships" xmlns:p188="http://schemas.microsoft.com/office/powerpoint/2018/8/main">
  <p188:cm id="{0BECD7FC-91E8-48F4-B607-BB647AE9B24F}" authorId="{ECDD63E6-2DAD-5EE2-8850-6026FD5CE971}" created="2023-06-05T14:42:20.817">
    <ac:txMkLst xmlns:ac="http://schemas.microsoft.com/office/drawing/2013/main/command">
      <pc:docMk xmlns:pc="http://schemas.microsoft.com/office/powerpoint/2013/main/command"/>
      <pc:sldMk xmlns:pc="http://schemas.microsoft.com/office/powerpoint/2013/main/command" cId="2132952508" sldId="268"/>
      <ac:spMk id="5" creationId="{7618655A-1CD9-C248-BD12-82070F5B0435}"/>
      <ac:txMk cp="38" len="2">
        <ac:context len="41" hash="1047589218"/>
      </ac:txMk>
    </ac:txMkLst>
    <p188:pos x="3576323" y="718012"/>
    <p188:txBody>
      <a:bodyPr/>
      <a:lstStyle/>
      <a:p>
        <a:r>
          <a:rPr lang="en-CA"/>
          <a:t>Updated to reflect house style for using Et (vs. EST or EDT) to avoid confusion. </a:t>
        </a:r>
      </a:p>
    </p188:txBody>
  </p188:cm>
</p188:cmLst>
</file>

<file path=ppt/comments/modernComment_111_869BFB5D.xml><?xml version="1.0" encoding="utf-8"?>
<p188:cmLst xmlns:a="http://schemas.openxmlformats.org/drawingml/2006/main" xmlns:r="http://schemas.openxmlformats.org/officeDocument/2006/relationships" xmlns:p188="http://schemas.microsoft.com/office/powerpoint/2018/8/main">
  <p188:cm id="{C0CFCE04-37C4-4BF4-AE1C-6336054B4444}" authorId="{ECDD63E6-2DAD-5EE2-8850-6026FD5CE971}" created="2023-06-05T14:53:45.899">
    <ac:txMkLst xmlns:ac="http://schemas.microsoft.com/office/drawing/2013/main/command">
      <pc:docMk xmlns:pc="http://schemas.microsoft.com/office/powerpoint/2013/main/command"/>
      <pc:sldMk xmlns:pc="http://schemas.microsoft.com/office/powerpoint/2013/main/command" cId="2258369373" sldId="273"/>
      <ac:graphicFrameMk id="2" creationId="{5CA0C8F6-320E-FC75-9625-76EAD396705B}"/>
      <ac:tblMk/>
      <ac:tcMk rowId="2161774076" colId="574997892"/>
      <ac:txMk cp="6" len="2">
        <ac:context len="25" hash="2126525344"/>
      </ac:txMk>
    </ac:txMkLst>
    <p188:pos x="3390815" y="243549"/>
    <p188:txBody>
      <a:bodyPr/>
      <a:lstStyle/>
      <a:p>
        <a:r>
          <a:rPr lang="en-CA"/>
          <a:t>I changed slash to "or"
I also lowercased everything in this list unless it’s a proper name or noun. </a:t>
        </a:r>
      </a:p>
    </p188:txBody>
  </p188:cm>
  <p188:cm id="{BF2CD60C-5AF0-42C9-8A22-F1BD0132E719}" authorId="{ECDD63E6-2DAD-5EE2-8850-6026FD5CE971}" created="2023-06-05T14:54:37.566">
    <ac:txMkLst xmlns:ac="http://schemas.microsoft.com/office/drawing/2013/main/command">
      <pc:docMk xmlns:pc="http://schemas.microsoft.com/office/powerpoint/2013/main/command"/>
      <pc:sldMk xmlns:pc="http://schemas.microsoft.com/office/powerpoint/2013/main/command" cId="2258369373" sldId="273"/>
      <ac:graphicFrameMk id="2" creationId="{5CA0C8F6-320E-FC75-9625-76EAD396705B}"/>
      <ac:tblMk/>
      <ac:tcMk rowId="1799631014" colId="3749968570"/>
      <ac:txMk cp="0" len="32">
        <ac:context len="33" hash="207292644"/>
      </ac:txMk>
    </ac:txMkLst>
    <p188:pos x="1320854" y="494758"/>
    <p188:txBody>
      <a:bodyPr/>
      <a:lstStyle/>
      <a:p>
        <a:r>
          <a:rPr lang="en-CA"/>
          <a:t>Spelled out "minutes," changed hyphen to "to" (per house style), and expanded this column </a:t>
        </a:r>
      </a:p>
    </p188:txBody>
  </p188:cm>
  <p188:cm id="{32BCC5C6-1DB3-49E1-9779-A4BD19938CE4}" authorId="{ECDD63E6-2DAD-5EE2-8850-6026FD5CE971}" created="2023-06-05T15:14:55.310">
    <ac:txMkLst xmlns:ac="http://schemas.microsoft.com/office/drawing/2013/main/command">
      <pc:docMk xmlns:pc="http://schemas.microsoft.com/office/powerpoint/2013/main/command"/>
      <pc:sldMk xmlns:pc="http://schemas.microsoft.com/office/powerpoint/2013/main/command" cId="2258369373" sldId="273"/>
      <ac:graphicFrameMk id="2" creationId="{5CA0C8F6-320E-FC75-9625-76EAD396705B}"/>
      <ac:tblMk/>
      <ac:tcMk rowId="4025649444" colId="574997892"/>
      <ac:txMk cp="31" len="1">
        <ac:context len="51" hash="4253233187"/>
      </ac:txMk>
    </ac:txMkLst>
    <p188:pos x="3360670" y="1499593"/>
    <p188:txBody>
      <a:bodyPr/>
      <a:lstStyle/>
      <a:p>
        <a:r>
          <a:rPr lang="en-CA"/>
          <a:t>Changed from colon to align with use in next row. </a:t>
        </a:r>
      </a:p>
    </p188:txBody>
  </p188:cm>
</p188:cmLst>
</file>

<file path=ppt/comments/modernComment_114_DD8A165C.xml><?xml version="1.0" encoding="utf-8"?>
<p188:cmLst xmlns:a="http://schemas.openxmlformats.org/drawingml/2006/main" xmlns:r="http://schemas.openxmlformats.org/officeDocument/2006/relationships" xmlns:p188="http://schemas.microsoft.com/office/powerpoint/2018/8/main">
  <p188:cm id="{B5C2A0D1-ACE5-47F6-B0B0-834398FF2EB6}" authorId="{ECDD63E6-2DAD-5EE2-8850-6026FD5CE971}" created="2023-06-05T14:57:54.849">
    <ac:txMkLst xmlns:ac="http://schemas.microsoft.com/office/drawing/2013/main/command">
      <pc:docMk xmlns:pc="http://schemas.microsoft.com/office/powerpoint/2013/main/command"/>
      <pc:sldMk xmlns:pc="http://schemas.microsoft.com/office/powerpoint/2013/main/command" cId="3716814428" sldId="276"/>
      <ac:spMk id="3" creationId="{90460597-AF33-59A0-CE14-AD25DCE9C4EE}"/>
      <ac:txMk cp="48" len="3">
        <ac:context len="1361" hash="2477202455"/>
      </ac:txMk>
    </ac:txMkLst>
    <p188:pos x="5446206" y="518336"/>
    <p188:txBody>
      <a:bodyPr/>
      <a:lstStyle/>
      <a:p>
        <a:r>
          <a:rPr lang="en-CA"/>
          <a:t>Added</a:t>
        </a:r>
      </a:p>
    </p188:txBody>
  </p188:cm>
  <p188:cm id="{DDC56901-AFAE-41CA-8964-0BF46DD08766}" authorId="{ECDD63E6-2DAD-5EE2-8850-6026FD5CE971}" created="2023-06-05T14:58:38.755">
    <ac:txMkLst xmlns:ac="http://schemas.microsoft.com/office/drawing/2013/main/command">
      <pc:docMk xmlns:pc="http://schemas.microsoft.com/office/powerpoint/2013/main/command"/>
      <pc:sldMk xmlns:pc="http://schemas.microsoft.com/office/powerpoint/2013/main/command" cId="3716814428" sldId="276"/>
      <ac:spMk id="3" creationId="{90460597-AF33-59A0-CE14-AD25DCE9C4EE}"/>
      <ac:txMk cp="329" len="3">
        <ac:context len="1361" hash="2477202455"/>
      </ac:txMk>
    </ac:txMkLst>
    <p188:pos x="10621107" y="1010706"/>
    <p188:txBody>
      <a:bodyPr/>
      <a:lstStyle/>
      <a:p>
        <a:r>
          <a:rPr lang="en-CA"/>
          <a:t>Changed from "were" to "was" to align with the singular noun "feedback"</a:t>
        </a:r>
      </a:p>
    </p188:txBody>
  </p188:cm>
  <p188:cm id="{94E43C7B-A851-47C1-A2B8-C779BE8AF61F}" authorId="{ECDD63E6-2DAD-5EE2-8850-6026FD5CE971}" created="2023-06-05T15:00:00.067">
    <ac:txMkLst xmlns:ac="http://schemas.microsoft.com/office/drawing/2013/main/command">
      <pc:docMk xmlns:pc="http://schemas.microsoft.com/office/powerpoint/2013/main/command"/>
      <pc:sldMk xmlns:pc="http://schemas.microsoft.com/office/powerpoint/2013/main/command" cId="3716814428" sldId="276"/>
      <ac:spMk id="3" creationId="{90460597-AF33-59A0-CE14-AD25DCE9C4EE}"/>
      <ac:txMk cp="553" len="13">
        <ac:context len="1361" hash="2477202455"/>
      </ac:txMk>
    </ac:txMkLst>
    <p188:pos x="7656843" y="2226556"/>
    <p188:txBody>
      <a:bodyPr/>
      <a:lstStyle/>
      <a:p>
        <a:r>
          <a:rPr lang="en-CA"/>
          <a:t>Changed from "concerning"</a:t>
        </a:r>
      </a:p>
    </p188:txBody>
  </p188:cm>
  <p188:cm id="{7BD58EEB-D86F-429A-95C1-BE96367AE76D}" authorId="{ECDD63E6-2DAD-5EE2-8850-6026FD5CE971}" created="2023-06-05T15:00:45.983">
    <ac:txMkLst xmlns:ac="http://schemas.microsoft.com/office/drawing/2013/main/command">
      <pc:docMk xmlns:pc="http://schemas.microsoft.com/office/powerpoint/2013/main/command"/>
      <pc:sldMk xmlns:pc="http://schemas.microsoft.com/office/powerpoint/2013/main/command" cId="3716814428" sldId="276"/>
      <ac:spMk id="3" creationId="{90460597-AF33-59A0-CE14-AD25DCE9C4EE}"/>
      <ac:txMk cp="652" len="33">
        <ac:context len="1361" hash="2477202455"/>
      </ac:txMk>
    </ac:txMkLst>
    <p188:pos x="7285054" y="2467717"/>
    <p188:txBody>
      <a:bodyPr/>
      <a:lstStyle/>
      <a:p>
        <a:r>
          <a:rPr lang="en-CA"/>
          <a:t>Changed from "Development of reports are"</a:t>
        </a:r>
      </a:p>
    </p188:txBody>
  </p188:cm>
  <p188:cm id="{0E3FB01D-3975-4858-9590-1E161FB20645}" authorId="{ECDD63E6-2DAD-5EE2-8850-6026FD5CE971}" created="2023-06-05T15:01:01.915">
    <ac:txMkLst xmlns:ac="http://schemas.microsoft.com/office/drawing/2013/main/command">
      <pc:docMk xmlns:pc="http://schemas.microsoft.com/office/powerpoint/2013/main/command"/>
      <pc:sldMk xmlns:pc="http://schemas.microsoft.com/office/powerpoint/2013/main/command" cId="3716814428" sldId="276"/>
      <ac:spMk id="3" creationId="{90460597-AF33-59A0-CE14-AD25DCE9C4EE}"/>
      <ac:txMk cp="757" len="15">
        <ac:context len="1361" hash="2477202455"/>
      </ac:txMk>
    </ac:txMkLst>
    <p188:pos x="3938953" y="2718925"/>
    <p188:txBody>
      <a:bodyPr/>
      <a:lstStyle/>
      <a:p>
        <a:r>
          <a:rPr lang="en-CA"/>
          <a:t>Lowercased</a:t>
        </a:r>
      </a:p>
    </p188:txBody>
  </p188:cm>
  <p188:cm id="{143661CE-E612-4F15-A8A2-08C340383107}" authorId="{ECDD63E6-2DAD-5EE2-8850-6026FD5CE971}" created="2023-06-05T15:01:35.351">
    <ac:txMkLst xmlns:ac="http://schemas.microsoft.com/office/drawing/2013/main/command">
      <pc:docMk xmlns:pc="http://schemas.microsoft.com/office/powerpoint/2013/main/command"/>
      <pc:sldMk xmlns:pc="http://schemas.microsoft.com/office/powerpoint/2013/main/command" cId="3716814428" sldId="276"/>
      <ac:spMk id="3" creationId="{90460597-AF33-59A0-CE14-AD25DCE9C4EE}"/>
      <ac:txMk cp="968" len="29">
        <ac:context len="1361" hash="2477202455"/>
      </ac:txMk>
    </ac:txMkLst>
    <p188:pos x="10178979" y="3201246"/>
    <p188:txBody>
      <a:bodyPr/>
      <a:lstStyle/>
      <a:p>
        <a:r>
          <a:rPr lang="en-CA"/>
          <a:t>Changed from "through registries for example"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2296F-D300-7C41-92C3-CA1EEACD7D76}" type="datetimeFigureOut">
              <a:rPr lang="en-CA" smtClean="0"/>
              <a:t>05/06/2023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6A83E-25F3-D24A-B231-0D70D0489289}" type="slidenum">
              <a:rPr lang="en-CA" smtClean="0"/>
              <a:t>‹#›</a:t>
            </a:fld>
            <a:endParaRPr lang="en-CA" dirty="0"/>
          </a:p>
        </p:txBody>
      </p:sp>
    </p:spTree>
    <p:extLst>
      <p:ext uri="{BB962C8B-B14F-4D97-AF65-F5344CB8AC3E}">
        <p14:creationId xmlns:p14="http://schemas.microsoft.com/office/powerpoint/2010/main" val="93729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Poppins" panose="00000500000000000000" pitchFamily="2" charset="0"/>
                <a:ea typeface="Calibri" panose="020F0502020204030204" pitchFamily="34" charset="0"/>
              </a:rPr>
              <a:t>*Acting cochair in Kelly Robinson’s absence</a:t>
            </a:r>
          </a:p>
          <a:p>
            <a:endParaRPr lang="en-CA" dirty="0"/>
          </a:p>
        </p:txBody>
      </p:sp>
      <p:sp>
        <p:nvSpPr>
          <p:cNvPr id="4" name="Slide Number Placeholder 3"/>
          <p:cNvSpPr>
            <a:spLocks noGrp="1"/>
          </p:cNvSpPr>
          <p:nvPr>
            <p:ph type="sldNum" sz="quarter" idx="5"/>
          </p:nvPr>
        </p:nvSpPr>
        <p:spPr/>
        <p:txBody>
          <a:bodyPr/>
          <a:lstStyle/>
          <a:p>
            <a:fld id="{F7F6A83E-25F3-D24A-B231-0D70D0489289}" type="slidenum">
              <a:rPr lang="en-CA" smtClean="0"/>
              <a:t>2</a:t>
            </a:fld>
            <a:endParaRPr lang="en-CA" dirty="0"/>
          </a:p>
        </p:txBody>
      </p:sp>
    </p:spTree>
    <p:extLst>
      <p:ext uri="{BB962C8B-B14F-4D97-AF65-F5344CB8AC3E}">
        <p14:creationId xmlns:p14="http://schemas.microsoft.com/office/powerpoint/2010/main" val="311071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F6A83E-25F3-D24A-B231-0D70D0489289}" type="slidenum">
              <a:rPr lang="en-CA" smtClean="0"/>
              <a:t>3</a:t>
            </a:fld>
            <a:endParaRPr lang="en-CA" dirty="0"/>
          </a:p>
        </p:txBody>
      </p:sp>
    </p:spTree>
    <p:extLst>
      <p:ext uri="{BB962C8B-B14F-4D97-AF65-F5344CB8AC3E}">
        <p14:creationId xmlns:p14="http://schemas.microsoft.com/office/powerpoint/2010/main" val="1902465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Blue">
    <p:bg>
      <p:bgPr>
        <a:solidFill>
          <a:srgbClr val="0067B9"/>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1CAB98-8648-F746-91E4-2DA2D2F88298}"/>
              </a:ext>
            </a:extLst>
          </p:cNvPr>
          <p:cNvSpPr/>
          <p:nvPr userDrawn="1"/>
        </p:nvSpPr>
        <p:spPr>
          <a:xfrm>
            <a:off x="0" y="0"/>
            <a:ext cx="12192000" cy="6858000"/>
          </a:xfrm>
          <a:prstGeom prst="rect">
            <a:avLst/>
          </a:prstGeom>
          <a:solidFill>
            <a:srgbClr val="0067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201597A-2660-1040-AC49-812CE8476F96}"/>
              </a:ext>
            </a:extLst>
          </p:cNvPr>
          <p:cNvSpPr>
            <a:spLocks noGrp="1"/>
          </p:cNvSpPr>
          <p:nvPr>
            <p:ph type="ctrTitle" hasCustomPrompt="1"/>
          </p:nvPr>
        </p:nvSpPr>
        <p:spPr>
          <a:xfrm>
            <a:off x="623888" y="2157708"/>
            <a:ext cx="8712200" cy="3084149"/>
          </a:xfrm>
          <a:prstGeom prst="rect">
            <a:avLst/>
          </a:prstGeom>
        </p:spPr>
        <p:txBody>
          <a:bodyPr anchor="ctr">
            <a:normAutofit/>
          </a:bodyPr>
          <a:lstStyle>
            <a:lvl1pPr algn="l">
              <a:defRPr sz="6100">
                <a:solidFill>
                  <a:schemeClr val="bg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F9A5C758-E634-2A4E-A55E-8156CB3DFCE7}"/>
              </a:ext>
            </a:extLst>
          </p:cNvPr>
          <p:cNvSpPr>
            <a:spLocks noGrp="1"/>
          </p:cNvSpPr>
          <p:nvPr>
            <p:ph type="subTitle" idx="1" hasCustomPrompt="1"/>
          </p:nvPr>
        </p:nvSpPr>
        <p:spPr>
          <a:xfrm>
            <a:off x="623888" y="5371289"/>
            <a:ext cx="8712200" cy="993595"/>
          </a:xfrm>
          <a:prstGeom prst="rect">
            <a:avLst/>
          </a:prstGeom>
        </p:spPr>
        <p:txBody>
          <a:bodyPr anchor="b">
            <a:normAutofit/>
          </a:bodyPr>
          <a:lstStyle>
            <a:lvl1pPr marL="0" indent="0" algn="l">
              <a:buNone/>
              <a:defRPr sz="2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pic>
        <p:nvPicPr>
          <p:cNvPr id="9" name="Picture 8">
            <a:extLst>
              <a:ext uri="{FF2B5EF4-FFF2-40B4-BE49-F238E27FC236}">
                <a16:creationId xmlns:a16="http://schemas.microsoft.com/office/drawing/2014/main" id="{7AE2AC95-1692-CC60-B6E7-3D7AC55BAADC}"/>
              </a:ext>
            </a:extLst>
          </p:cNvPr>
          <p:cNvPicPr>
            <a:picLocks noChangeAspect="1"/>
          </p:cNvPicPr>
          <p:nvPr userDrawn="1"/>
        </p:nvPicPr>
        <p:blipFill>
          <a:blip r:embed="rId2"/>
          <a:stretch>
            <a:fillRect/>
          </a:stretch>
        </p:blipFill>
        <p:spPr>
          <a:xfrm>
            <a:off x="575022" y="549965"/>
            <a:ext cx="3796409" cy="878476"/>
          </a:xfrm>
          <a:prstGeom prst="rect">
            <a:avLst/>
          </a:prstGeom>
        </p:spPr>
      </p:pic>
    </p:spTree>
    <p:extLst>
      <p:ext uri="{BB962C8B-B14F-4D97-AF65-F5344CB8AC3E}">
        <p14:creationId xmlns:p14="http://schemas.microsoft.com/office/powerpoint/2010/main" val="166272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 page">
    <p:bg>
      <p:bgPr>
        <a:solidFill>
          <a:srgbClr val="0067B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AAD78-AAB1-D547-9473-42E50CBFAC97}"/>
              </a:ext>
            </a:extLst>
          </p:cNvPr>
          <p:cNvSpPr/>
          <p:nvPr userDrawn="1"/>
        </p:nvSpPr>
        <p:spPr>
          <a:xfrm>
            <a:off x="0" y="0"/>
            <a:ext cx="12192000" cy="6858000"/>
          </a:xfrm>
          <a:prstGeom prst="rect">
            <a:avLst/>
          </a:prstGeom>
          <a:solidFill>
            <a:srgbClr val="0067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a:extLst>
              <a:ext uri="{FF2B5EF4-FFF2-40B4-BE49-F238E27FC236}">
                <a16:creationId xmlns:a16="http://schemas.microsoft.com/office/drawing/2014/main" id="{66F27468-FECC-AE42-9960-21155C7636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94075" y="2681605"/>
            <a:ext cx="1603851" cy="1494790"/>
          </a:xfrm>
          <a:prstGeom prst="rect">
            <a:avLst/>
          </a:prstGeom>
        </p:spPr>
      </p:pic>
    </p:spTree>
    <p:extLst>
      <p:ext uri="{BB962C8B-B14F-4D97-AF65-F5344CB8AC3E}">
        <p14:creationId xmlns:p14="http://schemas.microsoft.com/office/powerpoint/2010/main" val="6047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w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a:t>
            </a:fld>
            <a:endParaRPr lang="en-CA" dirty="0"/>
          </a:p>
        </p:txBody>
      </p:sp>
      <p:sp>
        <p:nvSpPr>
          <p:cNvPr id="7" name="Title 1">
            <a:extLst>
              <a:ext uri="{FF2B5EF4-FFF2-40B4-BE49-F238E27FC236}">
                <a16:creationId xmlns:a16="http://schemas.microsoft.com/office/drawing/2014/main" id="{1B2CBC8E-699A-5644-9471-844A077FCF7C}"/>
              </a:ext>
            </a:extLst>
          </p:cNvPr>
          <p:cNvSpPr>
            <a:spLocks noGrp="1"/>
          </p:cNvSpPr>
          <p:nvPr>
            <p:ph type="title" hasCustomPrompt="1"/>
          </p:nvPr>
        </p:nvSpPr>
        <p:spPr>
          <a:xfrm>
            <a:off x="520804" y="539433"/>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Tree>
    <p:extLst>
      <p:ext uri="{BB962C8B-B14F-4D97-AF65-F5344CB8AC3E}">
        <p14:creationId xmlns:p14="http://schemas.microsoft.com/office/powerpoint/2010/main" val="3980947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a:t>
            </a:fld>
            <a:endParaRPr lang="en-CA" dirty="0"/>
          </a:p>
        </p:txBody>
      </p:sp>
    </p:spTree>
    <p:extLst>
      <p:ext uri="{BB962C8B-B14F-4D97-AF65-F5344CB8AC3E}">
        <p14:creationId xmlns:p14="http://schemas.microsoft.com/office/powerpoint/2010/main" val="247356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Centere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15DB87-9DD4-EA44-80C5-A47472D37A19}"/>
              </a:ext>
            </a:extLst>
          </p:cNvPr>
          <p:cNvSpPr>
            <a:spLocks noGrp="1"/>
          </p:cNvSpPr>
          <p:nvPr>
            <p:ph type="title"/>
          </p:nvPr>
        </p:nvSpPr>
        <p:spPr>
          <a:xfrm>
            <a:off x="1688358" y="1513750"/>
            <a:ext cx="8815284" cy="877956"/>
          </a:xfrm>
          <a:prstGeom prst="rect">
            <a:avLst/>
          </a:prstGeom>
        </p:spPr>
        <p:txBody>
          <a:bodyPr>
            <a:normAutofit/>
          </a:bodyPr>
          <a:lstStyle>
            <a:lvl1pPr algn="ctr">
              <a:lnSpc>
                <a:spcPct val="100000"/>
              </a:lnSpc>
              <a:defRPr sz="2800">
                <a:solidFill>
                  <a:schemeClr val="bg1"/>
                </a:solidFill>
              </a:defRPr>
            </a:lvl1pPr>
          </a:lstStyle>
          <a:p>
            <a:r>
              <a:rPr lang="en-US" dirty="0"/>
              <a:t>Click to edit Master title style</a:t>
            </a:r>
            <a:endParaRPr lang="en-CA" dirty="0"/>
          </a:p>
        </p:txBody>
      </p:sp>
      <p:sp>
        <p:nvSpPr>
          <p:cNvPr id="8" name="Content Placeholder 2">
            <a:extLst>
              <a:ext uri="{FF2B5EF4-FFF2-40B4-BE49-F238E27FC236}">
                <a16:creationId xmlns:a16="http://schemas.microsoft.com/office/drawing/2014/main" id="{5ADFD7B2-049F-A04A-BCF4-85A8432C8271}"/>
              </a:ext>
            </a:extLst>
          </p:cNvPr>
          <p:cNvSpPr>
            <a:spLocks noGrp="1"/>
          </p:cNvSpPr>
          <p:nvPr>
            <p:ph idx="1" hasCustomPrompt="1"/>
          </p:nvPr>
        </p:nvSpPr>
        <p:spPr>
          <a:xfrm>
            <a:off x="1688358" y="2905760"/>
            <a:ext cx="8815284" cy="3331528"/>
          </a:xfrm>
          <a:prstGeom prst="rect">
            <a:avLst/>
          </a:prstGeom>
        </p:spPr>
        <p:txBody>
          <a:bodyPr>
            <a:normAutofit/>
          </a:bodyPr>
          <a:lstStyle>
            <a:lvl1pPr marL="0" indent="0" algn="ctr">
              <a:lnSpc>
                <a:spcPct val="100000"/>
              </a:lnSpc>
              <a:buFont typeface="Wingdings" pitchFamily="2" charset="2"/>
              <a:buNone/>
              <a:defRPr sz="16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buFont typeface="Arial" panose="020B0604020202020204" pitchFamily="34" charset="0"/>
              <a:buChar char="•"/>
              <a:defRPr sz="1600"/>
            </a:lvl2pPr>
            <a:lvl3pPr marL="1143000" indent="-228600">
              <a:buFont typeface="Courier New" panose="02070309020205020404" pitchFamily="49" charset="0"/>
              <a:buChar char="o"/>
              <a:defRPr sz="2000"/>
            </a:lvl3pPr>
            <a:lvl4pPr marL="1600200" indent="-228600">
              <a:buFont typeface="Wingdings" pitchFamily="2" charset="2"/>
              <a:buChar char="§"/>
              <a:defRPr sz="1600"/>
            </a:lvl4pPr>
            <a:lvl5pPr marL="2057400" indent="-228600">
              <a:buFont typeface="Wingdings" pitchFamily="2" charset="2"/>
              <a:buChar char="§"/>
              <a:defRPr sz="1600"/>
            </a:lvl5pPr>
          </a:lstStyle>
          <a:p>
            <a:pPr lvl="0"/>
            <a:r>
              <a:rPr lang="en-US" dirty="0"/>
              <a:t>Body copy text here</a:t>
            </a:r>
          </a:p>
        </p:txBody>
      </p:sp>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a:t>
            </a:fld>
            <a:endParaRPr lang="en-CA" dirty="0"/>
          </a:p>
        </p:txBody>
      </p:sp>
    </p:spTree>
    <p:extLst>
      <p:ext uri="{BB962C8B-B14F-4D97-AF65-F5344CB8AC3E}">
        <p14:creationId xmlns:p14="http://schemas.microsoft.com/office/powerpoint/2010/main" val="985623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ue 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86C0D0-1BDD-3545-8DEB-9D3B241A2793}"/>
              </a:ext>
            </a:extLst>
          </p:cNvPr>
          <p:cNvSpPr>
            <a:spLocks noGrp="1"/>
          </p:cNvSpPr>
          <p:nvPr>
            <p:ph type="sldNum" sz="quarter" idx="10"/>
          </p:nvPr>
        </p:nvSpPr>
        <p:spPr/>
        <p:txBody>
          <a:bodyPr/>
          <a:lstStyle/>
          <a:p>
            <a:fld id="{61A321C3-34F9-B146-9EAC-EB027FA17480}" type="slidenum">
              <a:rPr lang="en-CA" smtClean="0"/>
              <a:pPr/>
              <a:t>‹#›</a:t>
            </a:fld>
            <a:endParaRPr lang="en-CA" dirty="0"/>
          </a:p>
        </p:txBody>
      </p:sp>
    </p:spTree>
    <p:extLst>
      <p:ext uri="{BB962C8B-B14F-4D97-AF65-F5344CB8AC3E}">
        <p14:creationId xmlns:p14="http://schemas.microsoft.com/office/powerpoint/2010/main" val="150355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EEFCE3-D727-EB44-A4BB-BE492F12A1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B943D47-CF18-A540-97D3-24576D356E5B}"/>
              </a:ext>
            </a:extLst>
          </p:cNvPr>
          <p:cNvSpPr>
            <a:spLocks noGrp="1"/>
          </p:cNvSpPr>
          <p:nvPr>
            <p:ph type="ctrTitle" hasCustomPrompt="1"/>
          </p:nvPr>
        </p:nvSpPr>
        <p:spPr>
          <a:xfrm>
            <a:off x="623888" y="2007068"/>
            <a:ext cx="8712200" cy="3399555"/>
          </a:xfrm>
          <a:prstGeom prst="rect">
            <a:avLst/>
          </a:prstGeom>
        </p:spPr>
        <p:txBody>
          <a:bodyPr anchor="ctr">
            <a:normAutofit/>
          </a:bodyPr>
          <a:lstStyle>
            <a:lvl1pPr algn="l">
              <a:defRPr sz="6100">
                <a:solidFill>
                  <a:srgbClr val="0067B9"/>
                </a:solidFill>
              </a:defRPr>
            </a:lvl1pPr>
          </a:lstStyle>
          <a:p>
            <a:r>
              <a:rPr lang="en-US" dirty="0"/>
              <a:t>Click to Edit Master Title Style</a:t>
            </a:r>
            <a:endParaRPr lang="en-CA" dirty="0"/>
          </a:p>
        </p:txBody>
      </p:sp>
      <p:sp>
        <p:nvSpPr>
          <p:cNvPr id="5" name="Subtitle 2">
            <a:extLst>
              <a:ext uri="{FF2B5EF4-FFF2-40B4-BE49-F238E27FC236}">
                <a16:creationId xmlns:a16="http://schemas.microsoft.com/office/drawing/2014/main" id="{3E030CD4-6F91-B444-8F91-9BAD422436DE}"/>
              </a:ext>
            </a:extLst>
          </p:cNvPr>
          <p:cNvSpPr>
            <a:spLocks noGrp="1"/>
          </p:cNvSpPr>
          <p:nvPr>
            <p:ph type="subTitle" idx="1" hasCustomPrompt="1"/>
          </p:nvPr>
        </p:nvSpPr>
        <p:spPr>
          <a:xfrm>
            <a:off x="623888" y="5442033"/>
            <a:ext cx="8712200" cy="919167"/>
          </a:xfrm>
          <a:prstGeom prst="rect">
            <a:avLst/>
          </a:prstGeom>
        </p:spPr>
        <p:txBody>
          <a:bodyPr anchor="b">
            <a:normAutofit/>
          </a:bodyPr>
          <a:lstStyle>
            <a:lvl1pPr marL="0" indent="0" algn="l">
              <a:buNone/>
              <a:defRPr sz="2500" b="0" i="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pic>
        <p:nvPicPr>
          <p:cNvPr id="9" name="Picture 8">
            <a:extLst>
              <a:ext uri="{FF2B5EF4-FFF2-40B4-BE49-F238E27FC236}">
                <a16:creationId xmlns:a16="http://schemas.microsoft.com/office/drawing/2014/main" id="{CC792743-A8DD-32E0-1A27-DBA4EA9237B5}"/>
              </a:ext>
            </a:extLst>
          </p:cNvPr>
          <p:cNvPicPr>
            <a:picLocks noChangeAspect="1"/>
          </p:cNvPicPr>
          <p:nvPr userDrawn="1"/>
        </p:nvPicPr>
        <p:blipFill>
          <a:blip r:embed="rId2"/>
          <a:stretch>
            <a:fillRect/>
          </a:stretch>
        </p:blipFill>
        <p:spPr>
          <a:xfrm>
            <a:off x="575022" y="549965"/>
            <a:ext cx="3812878" cy="878400"/>
          </a:xfrm>
          <a:prstGeom prst="rect">
            <a:avLst/>
          </a:prstGeom>
        </p:spPr>
      </p:pic>
    </p:spTree>
    <p:extLst>
      <p:ext uri="{BB962C8B-B14F-4D97-AF65-F5344CB8AC3E}">
        <p14:creationId xmlns:p14="http://schemas.microsoft.com/office/powerpoint/2010/main" val="309167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15DB87-9DD4-EA44-80C5-A47472D37A19}"/>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a:t>
            </a:fld>
            <a:endParaRPr lang="en-CA" dirty="0"/>
          </a:p>
        </p:txBody>
      </p:sp>
      <p:sp>
        <p:nvSpPr>
          <p:cNvPr id="6" name="Content Placeholder 5">
            <a:extLst>
              <a:ext uri="{FF2B5EF4-FFF2-40B4-BE49-F238E27FC236}">
                <a16:creationId xmlns:a16="http://schemas.microsoft.com/office/drawing/2014/main" id="{3B09B739-40A2-224C-8EE3-5DB0D0F2815F}"/>
              </a:ext>
            </a:extLst>
          </p:cNvPr>
          <p:cNvSpPr>
            <a:spLocks noGrp="1"/>
          </p:cNvSpPr>
          <p:nvPr>
            <p:ph sz="quarter" idx="12" hasCustomPrompt="1"/>
          </p:nvPr>
        </p:nvSpPr>
        <p:spPr>
          <a:xfrm>
            <a:off x="520804" y="2905760"/>
            <a:ext cx="8815284" cy="3331528"/>
          </a:xfrm>
          <a:prstGeom prst="rect">
            <a:avLst/>
          </a:prstGeom>
        </p:spPr>
        <p:txBody>
          <a:bodyPr/>
          <a:lstStyle>
            <a:lvl1pPr marL="0" indent="0">
              <a:lnSpc>
                <a:spcPct val="100000"/>
              </a:lnSpc>
              <a:buClr>
                <a:schemeClr val="tx1"/>
              </a:buClr>
              <a:buFont typeface="Arial" panose="020B0604020202020204" pitchFamily="34" charset="0"/>
              <a:buNone/>
              <a:defRPr sz="1600">
                <a:solidFill>
                  <a:schemeClr val="tx1"/>
                </a:solidFill>
              </a:defRPr>
            </a:lvl1pPr>
            <a:lvl2pPr marL="714375" indent="-357188">
              <a:buClr>
                <a:schemeClr val="tx1"/>
              </a:buClr>
              <a:buFont typeface="Courier New" panose="02070309020205020404" pitchFamily="49" charset="0"/>
              <a:buChar char="o"/>
              <a:defRPr/>
            </a:lvl2pPr>
            <a:lvl3pPr marL="635000" indent="263525">
              <a:buClr>
                <a:schemeClr val="tx1"/>
              </a:buClr>
              <a:buFont typeface="Wingdings" pitchFamily="2" charset="2"/>
              <a:buChar char="§"/>
              <a:defRPr sz="1600"/>
            </a:lvl3pPr>
            <a:lvl4pPr>
              <a:buClr>
                <a:schemeClr val="tx1"/>
              </a:buClr>
              <a:defRPr sz="1600"/>
            </a:lvl4pPr>
            <a:lvl5pPr marL="1163638" indent="225425">
              <a:buClr>
                <a:schemeClr val="tx1"/>
              </a:buClr>
              <a:buFont typeface="Courier New" panose="02070309020205020404" pitchFamily="49" charset="0"/>
              <a:buChar char="o"/>
              <a:defRPr sz="1600"/>
            </a:lvl5pPr>
          </a:lstStyle>
          <a:p>
            <a:pPr lvl="0"/>
            <a:r>
              <a:rPr lang="en-US" dirty="0"/>
              <a:t>Body Copy Text Here</a:t>
            </a:r>
          </a:p>
        </p:txBody>
      </p:sp>
    </p:spTree>
    <p:extLst>
      <p:ext uri="{BB962C8B-B14F-4D97-AF65-F5344CB8AC3E}">
        <p14:creationId xmlns:p14="http://schemas.microsoft.com/office/powerpoint/2010/main" val="370283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1C985D-0BA2-C149-BF3F-331FA682EE72}"/>
              </a:ext>
            </a:extLst>
          </p:cNvPr>
          <p:cNvSpPr>
            <a:spLocks noGrp="1"/>
          </p:cNvSpPr>
          <p:nvPr>
            <p:ph type="sldNum" sz="quarter" idx="10"/>
          </p:nvPr>
        </p:nvSpPr>
        <p:spPr/>
        <p:txBody>
          <a:bodyPr/>
          <a:lstStyle/>
          <a:p>
            <a:fld id="{61A321C3-34F9-B146-9EAC-EB027FA17480}" type="slidenum">
              <a:rPr lang="en-CA" smtClean="0"/>
              <a:pPr/>
              <a:t>‹#›</a:t>
            </a:fld>
            <a:endParaRPr lang="en-CA" dirty="0"/>
          </a:p>
        </p:txBody>
      </p:sp>
      <p:sp>
        <p:nvSpPr>
          <p:cNvPr id="7" name="Title 1">
            <a:extLst>
              <a:ext uri="{FF2B5EF4-FFF2-40B4-BE49-F238E27FC236}">
                <a16:creationId xmlns:a16="http://schemas.microsoft.com/office/drawing/2014/main" id="{1B2CBC8E-699A-5644-9471-844A077FCF7C}"/>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Tree>
    <p:extLst>
      <p:ext uri="{BB962C8B-B14F-4D97-AF65-F5344CB8AC3E}">
        <p14:creationId xmlns:p14="http://schemas.microsoft.com/office/powerpoint/2010/main" val="322571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2E6E2B-FB4A-6045-8EE7-3A3D1E0CBE2E}"/>
              </a:ext>
            </a:extLst>
          </p:cNvPr>
          <p:cNvSpPr>
            <a:spLocks noGrp="1"/>
          </p:cNvSpPr>
          <p:nvPr>
            <p:ph type="sldNum" sz="quarter" idx="15"/>
          </p:nvPr>
        </p:nvSpPr>
        <p:spPr/>
        <p:txBody>
          <a:bodyPr/>
          <a:lstStyle/>
          <a:p>
            <a:fld id="{61A321C3-34F9-B146-9EAC-EB027FA17480}" type="slidenum">
              <a:rPr lang="en-CA" smtClean="0"/>
              <a:pPr/>
              <a:t>‹#›</a:t>
            </a:fld>
            <a:endParaRPr lang="en-CA" dirty="0"/>
          </a:p>
        </p:txBody>
      </p:sp>
      <p:sp>
        <p:nvSpPr>
          <p:cNvPr id="7" name="Title 1">
            <a:extLst>
              <a:ext uri="{FF2B5EF4-FFF2-40B4-BE49-F238E27FC236}">
                <a16:creationId xmlns:a16="http://schemas.microsoft.com/office/drawing/2014/main" id="{E76DDDFC-58F2-954B-BB91-157D91ECF95A}"/>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
        <p:nvSpPr>
          <p:cNvPr id="8" name="Content Placeholder 5">
            <a:extLst>
              <a:ext uri="{FF2B5EF4-FFF2-40B4-BE49-F238E27FC236}">
                <a16:creationId xmlns:a16="http://schemas.microsoft.com/office/drawing/2014/main" id="{11E75117-2D49-7F4D-BAF3-A03AB8CE3857}"/>
              </a:ext>
            </a:extLst>
          </p:cNvPr>
          <p:cNvSpPr>
            <a:spLocks noGrp="1"/>
          </p:cNvSpPr>
          <p:nvPr>
            <p:ph sz="quarter" idx="12" hasCustomPrompt="1"/>
          </p:nvPr>
        </p:nvSpPr>
        <p:spPr>
          <a:xfrm>
            <a:off x="520804" y="2905760"/>
            <a:ext cx="4199571" cy="3331528"/>
          </a:xfrm>
          <a:prstGeom prst="rect">
            <a:avLst/>
          </a:prstGeom>
        </p:spPr>
        <p:txBody>
          <a:bodyPr/>
          <a:lstStyle>
            <a:lvl1pPr marL="0" indent="0">
              <a:lnSpc>
                <a:spcPct val="100000"/>
              </a:lnSpc>
              <a:buClr>
                <a:schemeClr val="tx1"/>
              </a:buClr>
              <a:buFont typeface="Arial" panose="020B0604020202020204" pitchFamily="34" charset="0"/>
              <a:buNone/>
              <a:defRPr sz="1600">
                <a:solidFill>
                  <a:schemeClr val="tx1"/>
                </a:solidFill>
              </a:defRPr>
            </a:lvl1pPr>
            <a:lvl2pPr marL="714375" indent="-357188">
              <a:buClr>
                <a:schemeClr val="tx1"/>
              </a:buClr>
              <a:buFont typeface="Courier New" panose="02070309020205020404" pitchFamily="49" charset="0"/>
              <a:buChar char="o"/>
              <a:defRPr/>
            </a:lvl2pPr>
            <a:lvl3pPr marL="635000" indent="263525">
              <a:buClr>
                <a:schemeClr val="tx1"/>
              </a:buClr>
              <a:buFont typeface="Wingdings" pitchFamily="2" charset="2"/>
              <a:buChar char="§"/>
              <a:defRPr sz="1600"/>
            </a:lvl3pPr>
            <a:lvl4pPr>
              <a:buClr>
                <a:schemeClr val="tx1"/>
              </a:buClr>
              <a:defRPr sz="1600"/>
            </a:lvl4pPr>
            <a:lvl5pPr marL="1163638" indent="225425">
              <a:buClr>
                <a:schemeClr val="tx1"/>
              </a:buClr>
              <a:buFont typeface="Courier New" panose="02070309020205020404" pitchFamily="49" charset="0"/>
              <a:buChar char="o"/>
              <a:defRPr sz="1600"/>
            </a:lvl5pPr>
          </a:lstStyle>
          <a:p>
            <a:pPr lvl="0"/>
            <a:r>
              <a:rPr lang="en-US" dirty="0"/>
              <a:t>Body Copy Text Here</a:t>
            </a:r>
          </a:p>
        </p:txBody>
      </p:sp>
    </p:spTree>
    <p:extLst>
      <p:ext uri="{BB962C8B-B14F-4D97-AF65-F5344CB8AC3E}">
        <p14:creationId xmlns:p14="http://schemas.microsoft.com/office/powerpoint/2010/main" val="232253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48B8EA-7356-DF4A-8A6C-A78216B8047A}"/>
              </a:ext>
            </a:extLst>
          </p:cNvPr>
          <p:cNvSpPr>
            <a:spLocks noGrp="1"/>
          </p:cNvSpPr>
          <p:nvPr>
            <p:ph type="sldNum" sz="quarter" idx="15"/>
          </p:nvPr>
        </p:nvSpPr>
        <p:spPr/>
        <p:txBody>
          <a:bodyPr/>
          <a:lstStyle/>
          <a:p>
            <a:fld id="{61A321C3-34F9-B146-9EAC-EB027FA17480}" type="slidenum">
              <a:rPr lang="en-CA" smtClean="0"/>
              <a:pPr/>
              <a:t>‹#›</a:t>
            </a:fld>
            <a:endParaRPr lang="en-CA" dirty="0"/>
          </a:p>
        </p:txBody>
      </p:sp>
      <p:sp>
        <p:nvSpPr>
          <p:cNvPr id="7" name="Title 1">
            <a:extLst>
              <a:ext uri="{FF2B5EF4-FFF2-40B4-BE49-F238E27FC236}">
                <a16:creationId xmlns:a16="http://schemas.microsoft.com/office/drawing/2014/main" id="{8740AB1F-0DA7-454C-8FFE-3D85065DBAD3}"/>
              </a:ext>
            </a:extLst>
          </p:cNvPr>
          <p:cNvSpPr>
            <a:spLocks noGrp="1"/>
          </p:cNvSpPr>
          <p:nvPr>
            <p:ph type="title" hasCustomPrompt="1"/>
          </p:nvPr>
        </p:nvSpPr>
        <p:spPr>
          <a:xfrm>
            <a:off x="520804" y="1513750"/>
            <a:ext cx="8815284" cy="877956"/>
          </a:xfrm>
          <a:prstGeom prst="rect">
            <a:avLst/>
          </a:prstGeom>
        </p:spPr>
        <p:txBody>
          <a:bodyPr>
            <a:normAutofit/>
          </a:bodyPr>
          <a:lstStyle>
            <a:lvl1pPr>
              <a:lnSpc>
                <a:spcPct val="100000"/>
              </a:lnSpc>
              <a:defRPr sz="2800"/>
            </a:lvl1pPr>
          </a:lstStyle>
          <a:p>
            <a:r>
              <a:rPr lang="en-US" dirty="0"/>
              <a:t>Click to Edit Master Title Style</a:t>
            </a:r>
            <a:endParaRPr lang="en-CA" dirty="0"/>
          </a:p>
        </p:txBody>
      </p:sp>
      <p:sp>
        <p:nvSpPr>
          <p:cNvPr id="6" name="Content Placeholder 5">
            <a:extLst>
              <a:ext uri="{FF2B5EF4-FFF2-40B4-BE49-F238E27FC236}">
                <a16:creationId xmlns:a16="http://schemas.microsoft.com/office/drawing/2014/main" id="{D3A9BF07-D432-6446-9BB6-C719ABED4257}"/>
              </a:ext>
            </a:extLst>
          </p:cNvPr>
          <p:cNvSpPr>
            <a:spLocks noGrp="1"/>
          </p:cNvSpPr>
          <p:nvPr>
            <p:ph sz="quarter" idx="12" hasCustomPrompt="1"/>
          </p:nvPr>
        </p:nvSpPr>
        <p:spPr>
          <a:xfrm>
            <a:off x="5136517" y="2905760"/>
            <a:ext cx="4199571" cy="3331528"/>
          </a:xfrm>
          <a:prstGeom prst="rect">
            <a:avLst/>
          </a:prstGeom>
        </p:spPr>
        <p:txBody>
          <a:bodyPr/>
          <a:lstStyle>
            <a:lvl1pPr marL="0" indent="0">
              <a:lnSpc>
                <a:spcPct val="100000"/>
              </a:lnSpc>
              <a:buClr>
                <a:schemeClr val="tx1"/>
              </a:buClr>
              <a:buFont typeface="Arial" panose="020B0604020202020204" pitchFamily="34" charset="0"/>
              <a:buNone/>
              <a:defRPr sz="1600">
                <a:solidFill>
                  <a:schemeClr val="tx1"/>
                </a:solidFill>
              </a:defRPr>
            </a:lvl1pPr>
            <a:lvl2pPr marL="714375" indent="-357188">
              <a:buClr>
                <a:schemeClr val="tx1"/>
              </a:buClr>
              <a:buFont typeface="Courier New" panose="02070309020205020404" pitchFamily="49" charset="0"/>
              <a:buChar char="o"/>
              <a:defRPr/>
            </a:lvl2pPr>
            <a:lvl3pPr marL="635000" indent="263525">
              <a:buClr>
                <a:schemeClr val="tx1"/>
              </a:buClr>
              <a:buFont typeface="Wingdings" pitchFamily="2" charset="2"/>
              <a:buChar char="§"/>
              <a:defRPr sz="1600"/>
            </a:lvl3pPr>
            <a:lvl4pPr>
              <a:buClr>
                <a:schemeClr val="tx1"/>
              </a:buClr>
              <a:defRPr sz="1600"/>
            </a:lvl4pPr>
            <a:lvl5pPr marL="1163638" indent="225425">
              <a:buClr>
                <a:schemeClr val="tx1"/>
              </a:buClr>
              <a:buFont typeface="Courier New" panose="02070309020205020404" pitchFamily="49" charset="0"/>
              <a:buChar char="o"/>
              <a:defRPr sz="1600"/>
            </a:lvl5pPr>
          </a:lstStyle>
          <a:p>
            <a:pPr lvl="0"/>
            <a:r>
              <a:rPr lang="en-US" dirty="0"/>
              <a:t>Body Copy Text Here</a:t>
            </a:r>
          </a:p>
        </p:txBody>
      </p:sp>
    </p:spTree>
    <p:extLst>
      <p:ext uri="{BB962C8B-B14F-4D97-AF65-F5344CB8AC3E}">
        <p14:creationId xmlns:p14="http://schemas.microsoft.com/office/powerpoint/2010/main" val="393696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nect With Us">
    <p:spTree>
      <p:nvGrpSpPr>
        <p:cNvPr id="1" name=""/>
        <p:cNvGrpSpPr/>
        <p:nvPr/>
      </p:nvGrpSpPr>
      <p:grpSpPr>
        <a:xfrm>
          <a:off x="0" y="0"/>
          <a:ext cx="0" cy="0"/>
          <a:chOff x="0" y="0"/>
          <a:chExt cx="0" cy="0"/>
        </a:xfrm>
      </p:grpSpPr>
      <p:pic>
        <p:nvPicPr>
          <p:cNvPr id="8" name="Picture 7" descr="https://blog.twitter.com/sites/all/themes/gazebo/img/ios_homescreen_icon.png">
            <a:extLst>
              <a:ext uri="{FF2B5EF4-FFF2-40B4-BE49-F238E27FC236}">
                <a16:creationId xmlns:a16="http://schemas.microsoft.com/office/drawing/2014/main" id="{965E3833-0E54-794A-9163-A9AA0C3C38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31690" y="3030590"/>
            <a:ext cx="526500" cy="486000"/>
          </a:xfrm>
          <a:prstGeom prst="rect">
            <a:avLst/>
          </a:prstGeom>
          <a:noFill/>
          <a:ln>
            <a:noFill/>
          </a:ln>
        </p:spPr>
      </p:pic>
      <p:sp>
        <p:nvSpPr>
          <p:cNvPr id="9" name="TextBox 8">
            <a:extLst>
              <a:ext uri="{FF2B5EF4-FFF2-40B4-BE49-F238E27FC236}">
                <a16:creationId xmlns:a16="http://schemas.microsoft.com/office/drawing/2014/main" id="{6C611F5C-2E3E-5B43-8526-4253E9D4BF7E}"/>
              </a:ext>
            </a:extLst>
          </p:cNvPr>
          <p:cNvSpPr txBox="1"/>
          <p:nvPr userDrawn="1"/>
        </p:nvSpPr>
        <p:spPr>
          <a:xfrm>
            <a:off x="1307158" y="3126567"/>
            <a:ext cx="2409111"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@CADTH_ACMTS</a:t>
            </a:r>
          </a:p>
        </p:txBody>
      </p:sp>
      <p:sp>
        <p:nvSpPr>
          <p:cNvPr id="10" name="TextBox 9">
            <a:extLst>
              <a:ext uri="{FF2B5EF4-FFF2-40B4-BE49-F238E27FC236}">
                <a16:creationId xmlns:a16="http://schemas.microsoft.com/office/drawing/2014/main" id="{61D32806-2637-B249-B952-831B549215F5}"/>
              </a:ext>
            </a:extLst>
          </p:cNvPr>
          <p:cNvSpPr txBox="1"/>
          <p:nvPr userDrawn="1"/>
        </p:nvSpPr>
        <p:spPr>
          <a:xfrm>
            <a:off x="1322705" y="4527845"/>
            <a:ext cx="3456384"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facebook.com/cadth.acmts</a:t>
            </a:r>
          </a:p>
        </p:txBody>
      </p:sp>
      <p:sp>
        <p:nvSpPr>
          <p:cNvPr id="11" name="TextBox 10">
            <a:extLst>
              <a:ext uri="{FF2B5EF4-FFF2-40B4-BE49-F238E27FC236}">
                <a16:creationId xmlns:a16="http://schemas.microsoft.com/office/drawing/2014/main" id="{07EDD30E-E3F0-B240-A40D-4A73206AA952}"/>
              </a:ext>
            </a:extLst>
          </p:cNvPr>
          <p:cNvSpPr txBox="1"/>
          <p:nvPr userDrawn="1"/>
        </p:nvSpPr>
        <p:spPr>
          <a:xfrm>
            <a:off x="1306232" y="3827206"/>
            <a:ext cx="2883123"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linkedin.com/company/cadth</a:t>
            </a:r>
          </a:p>
        </p:txBody>
      </p:sp>
      <p:sp>
        <p:nvSpPr>
          <p:cNvPr id="12" name="TextBox 11">
            <a:extLst>
              <a:ext uri="{FF2B5EF4-FFF2-40B4-BE49-F238E27FC236}">
                <a16:creationId xmlns:a16="http://schemas.microsoft.com/office/drawing/2014/main" id="{41DFAE8F-3B69-CD40-80DE-5212EB769F10}"/>
              </a:ext>
            </a:extLst>
          </p:cNvPr>
          <p:cNvSpPr txBox="1"/>
          <p:nvPr userDrawn="1"/>
        </p:nvSpPr>
        <p:spPr>
          <a:xfrm>
            <a:off x="1339044" y="5228483"/>
            <a:ext cx="3126425" cy="342401"/>
          </a:xfrm>
          <a:prstGeom prst="rect">
            <a:avLst/>
          </a:prstGeom>
          <a:noFill/>
        </p:spPr>
        <p:txBody>
          <a:bodyPr wrap="square" rtlCol="0">
            <a:spAutoFit/>
          </a:bodyPr>
          <a:lstStyle/>
          <a:p>
            <a:pPr algn="l"/>
            <a:r>
              <a:rPr lang="en-CA" sz="1625" b="0" i="0" dirty="0">
                <a:solidFill>
                  <a:srgbClr val="545454"/>
                </a:solidFill>
                <a:latin typeface="Roboto Light" panose="02000000000000000000" pitchFamily="2" charset="0"/>
                <a:ea typeface="Roboto Light" panose="02000000000000000000" pitchFamily="2" charset="0"/>
                <a:cs typeface="Roboto Light" panose="02000000000000000000" pitchFamily="2" charset="0"/>
              </a:rPr>
              <a:t>requests@cadth.ca</a:t>
            </a:r>
          </a:p>
        </p:txBody>
      </p:sp>
      <p:pic>
        <p:nvPicPr>
          <p:cNvPr id="13" name="Picture 4" descr="http://www.socialtalent.co/wp-content/uploads/2014/07/LinkedIn_logo_initials.png">
            <a:extLst>
              <a:ext uri="{FF2B5EF4-FFF2-40B4-BE49-F238E27FC236}">
                <a16:creationId xmlns:a16="http://schemas.microsoft.com/office/drawing/2014/main" id="{242E804F-AE60-5840-89EC-54157238335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42195" y="3724887"/>
            <a:ext cx="504233" cy="504233"/>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FB-badge.eps">
            <a:extLst>
              <a:ext uri="{FF2B5EF4-FFF2-40B4-BE49-F238E27FC236}">
                <a16:creationId xmlns:a16="http://schemas.microsoft.com/office/drawing/2014/main" id="{81ACCA22-8086-D749-A9D9-44FE80FEE3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4731" y="4469400"/>
            <a:ext cx="504000" cy="504000"/>
          </a:xfrm>
          <a:prstGeom prst="rect">
            <a:avLst/>
          </a:prstGeom>
        </p:spPr>
      </p:pic>
      <p:pic>
        <p:nvPicPr>
          <p:cNvPr id="15" name="Picture 14" descr="envelope_blue.eps">
            <a:extLst>
              <a:ext uri="{FF2B5EF4-FFF2-40B4-BE49-F238E27FC236}">
                <a16:creationId xmlns:a16="http://schemas.microsoft.com/office/drawing/2014/main" id="{05754369-EA7F-934C-8C20-A7FBE9D4843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8171" y="5253154"/>
            <a:ext cx="472271" cy="324000"/>
          </a:xfrm>
          <a:prstGeom prst="rect">
            <a:avLst/>
          </a:prstGeom>
        </p:spPr>
      </p:pic>
      <p:sp>
        <p:nvSpPr>
          <p:cNvPr id="3" name="Slide Number Placeholder 2">
            <a:extLst>
              <a:ext uri="{FF2B5EF4-FFF2-40B4-BE49-F238E27FC236}">
                <a16:creationId xmlns:a16="http://schemas.microsoft.com/office/drawing/2014/main" id="{F2E57110-74D0-4A4B-B1E7-1028F33CBF31}"/>
              </a:ext>
            </a:extLst>
          </p:cNvPr>
          <p:cNvSpPr>
            <a:spLocks noGrp="1"/>
          </p:cNvSpPr>
          <p:nvPr>
            <p:ph type="sldNum" sz="quarter" idx="10"/>
          </p:nvPr>
        </p:nvSpPr>
        <p:spPr/>
        <p:txBody>
          <a:bodyPr/>
          <a:lstStyle/>
          <a:p>
            <a:fld id="{61A321C3-34F9-B146-9EAC-EB027FA17480}" type="slidenum">
              <a:rPr lang="en-CA" smtClean="0"/>
              <a:pPr/>
              <a:t>‹#›</a:t>
            </a:fld>
            <a:endParaRPr lang="en-CA" dirty="0"/>
          </a:p>
        </p:txBody>
      </p:sp>
      <p:pic>
        <p:nvPicPr>
          <p:cNvPr id="7" name="Picture 6">
            <a:extLst>
              <a:ext uri="{FF2B5EF4-FFF2-40B4-BE49-F238E27FC236}">
                <a16:creationId xmlns:a16="http://schemas.microsoft.com/office/drawing/2014/main" id="{BCE46F6F-697F-CB41-84E8-042D7F5368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08219" y="1964143"/>
            <a:ext cx="10731500" cy="1079500"/>
          </a:xfrm>
          <a:prstGeom prst="rect">
            <a:avLst/>
          </a:prstGeom>
        </p:spPr>
      </p:pic>
    </p:spTree>
    <p:extLst>
      <p:ext uri="{BB962C8B-B14F-4D97-AF65-F5344CB8AC3E}">
        <p14:creationId xmlns:p14="http://schemas.microsoft.com/office/powerpoint/2010/main" val="123656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45DCE6-9DD2-5042-8BFD-6288BD4B60C4}"/>
              </a:ext>
            </a:extLst>
          </p:cNvPr>
          <p:cNvSpPr>
            <a:spLocks noGrp="1"/>
          </p:cNvSpPr>
          <p:nvPr>
            <p:ph type="sldNum" sz="quarter" idx="10"/>
          </p:nvPr>
        </p:nvSpPr>
        <p:spPr/>
        <p:txBody>
          <a:bodyPr/>
          <a:lstStyle/>
          <a:p>
            <a:fld id="{61A321C3-34F9-B146-9EAC-EB027FA17480}" type="slidenum">
              <a:rPr lang="en-CA" smtClean="0"/>
              <a:pPr/>
              <a:t>‹#›</a:t>
            </a:fld>
            <a:endParaRPr lang="en-CA" dirty="0"/>
          </a:p>
        </p:txBody>
      </p:sp>
      <p:pic>
        <p:nvPicPr>
          <p:cNvPr id="6" name="Picture 5">
            <a:extLst>
              <a:ext uri="{FF2B5EF4-FFF2-40B4-BE49-F238E27FC236}">
                <a16:creationId xmlns:a16="http://schemas.microsoft.com/office/drawing/2014/main" id="{0042FCEC-2D80-0C4C-AE2F-654571D21C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39900" y="2899801"/>
            <a:ext cx="8712200" cy="1079500"/>
          </a:xfrm>
          <a:prstGeom prst="rect">
            <a:avLst/>
          </a:prstGeom>
        </p:spPr>
      </p:pic>
    </p:spTree>
    <p:extLst>
      <p:ext uri="{BB962C8B-B14F-4D97-AF65-F5344CB8AC3E}">
        <p14:creationId xmlns:p14="http://schemas.microsoft.com/office/powerpoint/2010/main" val="378631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86C0D0-1BDD-3545-8DEB-9D3B241A2793}"/>
              </a:ext>
            </a:extLst>
          </p:cNvPr>
          <p:cNvSpPr>
            <a:spLocks noGrp="1"/>
          </p:cNvSpPr>
          <p:nvPr>
            <p:ph type="sldNum" sz="quarter" idx="10"/>
          </p:nvPr>
        </p:nvSpPr>
        <p:spPr/>
        <p:txBody>
          <a:bodyPr/>
          <a:lstStyle/>
          <a:p>
            <a:fld id="{61A321C3-34F9-B146-9EAC-EB027FA17480}" type="slidenum">
              <a:rPr lang="en-CA" smtClean="0"/>
              <a:pPr/>
              <a:t>‹#›</a:t>
            </a:fld>
            <a:endParaRPr lang="en-CA" dirty="0"/>
          </a:p>
        </p:txBody>
      </p:sp>
    </p:spTree>
    <p:extLst>
      <p:ext uri="{BB962C8B-B14F-4D97-AF65-F5344CB8AC3E}">
        <p14:creationId xmlns:p14="http://schemas.microsoft.com/office/powerpoint/2010/main" val="99356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B4487E-8254-9F45-AA14-70858595A6A9}"/>
              </a:ext>
            </a:extLst>
          </p:cNvPr>
          <p:cNvSpPr>
            <a:spLocks noGrp="1"/>
          </p:cNvSpPr>
          <p:nvPr>
            <p:ph type="sldNum" sz="quarter" idx="4"/>
          </p:nvPr>
        </p:nvSpPr>
        <p:spPr>
          <a:xfrm>
            <a:off x="11167716" y="6062473"/>
            <a:ext cx="461641" cy="237298"/>
          </a:xfrm>
          <a:prstGeom prst="rect">
            <a:avLst/>
          </a:prstGeom>
        </p:spPr>
        <p:txBody>
          <a:bodyPr vert="horz" lIns="91440" tIns="45720" rIns="91440" bIns="45720" rtlCol="0" anchor="ctr"/>
          <a:lstStyle>
            <a:lvl1pPr algn="ctr">
              <a:defRPr sz="1200" b="0" i="0" u="none" baseline="0">
                <a:solidFill>
                  <a:srgbClr val="545454"/>
                </a:solidFill>
                <a:uFill>
                  <a:solidFill>
                    <a:srgbClr val="0067B9"/>
                  </a:solidFill>
                </a:uFill>
                <a:latin typeface="Poppins SemiBold" pitchFamily="2" charset="77"/>
                <a:ea typeface="Roboto Light" panose="02000000000000000000" pitchFamily="2" charset="0"/>
                <a:cs typeface="Poppins SemiBold" pitchFamily="2" charset="77"/>
              </a:defRPr>
            </a:lvl1pPr>
          </a:lstStyle>
          <a:p>
            <a:fld id="{61A321C3-34F9-B146-9EAC-EB027FA17480}" type="slidenum">
              <a:rPr lang="en-CA" smtClean="0"/>
              <a:pPr/>
              <a:t>‹#›</a:t>
            </a:fld>
            <a:endParaRPr lang="en-CA" dirty="0"/>
          </a:p>
        </p:txBody>
      </p:sp>
      <p:cxnSp>
        <p:nvCxnSpPr>
          <p:cNvPr id="9" name="Straight Connector 8">
            <a:extLst>
              <a:ext uri="{FF2B5EF4-FFF2-40B4-BE49-F238E27FC236}">
                <a16:creationId xmlns:a16="http://schemas.microsoft.com/office/drawing/2014/main" id="{622C8D12-0637-644D-9F01-F77C749533A9}"/>
              </a:ext>
            </a:extLst>
          </p:cNvPr>
          <p:cNvCxnSpPr>
            <a:cxnSpLocks/>
          </p:cNvCxnSpPr>
          <p:nvPr userDrawn="1"/>
        </p:nvCxnSpPr>
        <p:spPr>
          <a:xfrm>
            <a:off x="11254537" y="6331741"/>
            <a:ext cx="288000" cy="0"/>
          </a:xfrm>
          <a:prstGeom prst="line">
            <a:avLst/>
          </a:prstGeom>
          <a:ln w="28575">
            <a:solidFill>
              <a:srgbClr val="0067B9"/>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90C4D5CB-80C4-ABBA-E8E4-341B4782ED90}"/>
              </a:ext>
            </a:extLst>
          </p:cNvPr>
          <p:cNvPicPr>
            <a:picLocks noChangeAspect="1"/>
          </p:cNvPicPr>
          <p:nvPr userDrawn="1"/>
        </p:nvPicPr>
        <p:blipFill>
          <a:blip r:embed="rId12"/>
          <a:stretch>
            <a:fillRect/>
          </a:stretch>
        </p:blipFill>
        <p:spPr>
          <a:xfrm>
            <a:off x="518218" y="437373"/>
            <a:ext cx="2616359" cy="604800"/>
          </a:xfrm>
          <a:prstGeom prst="rect">
            <a:avLst/>
          </a:prstGeom>
        </p:spPr>
      </p:pic>
    </p:spTree>
    <p:extLst>
      <p:ext uri="{BB962C8B-B14F-4D97-AF65-F5344CB8AC3E}">
        <p14:creationId xmlns:p14="http://schemas.microsoft.com/office/powerpoint/2010/main" val="1332495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7" r:id="rId4"/>
    <p:sldLayoutId id="2147483662" r:id="rId5"/>
    <p:sldLayoutId id="2147483666" r:id="rId6"/>
    <p:sldLayoutId id="2147483654" r:id="rId7"/>
    <p:sldLayoutId id="2147483663" r:id="rId8"/>
    <p:sldLayoutId id="2147483655" r:id="rId9"/>
    <p:sldLayoutId id="2147483664" r:id="rId10"/>
  </p:sldLayoutIdLst>
  <p:hf hdr="0" ftr="0" dt="0"/>
  <p:txStyles>
    <p:titleStyle>
      <a:lvl1pPr algn="l" defTabSz="914400" rtl="0" eaLnBrk="1" latinLnBrk="0" hangingPunct="1">
        <a:lnSpc>
          <a:spcPct val="90000"/>
        </a:lnSpc>
        <a:spcBef>
          <a:spcPct val="0"/>
        </a:spcBef>
        <a:buNone/>
        <a:defRPr sz="2800" b="0" i="0" kern="1200">
          <a:solidFill>
            <a:srgbClr val="545454"/>
          </a:solidFill>
          <a:latin typeface="Poppins SemiBold" pitchFamily="2" charset="77"/>
          <a:ea typeface="+mj-ea"/>
          <a:cs typeface="Poppins SemiBold" pitchFamily="2" charset="77"/>
        </a:defRPr>
      </a:lvl1pPr>
    </p:titleStyle>
    <p:bodyStyle>
      <a:lvl1pPr marL="457200" indent="-457200" algn="l" defTabSz="914400" rtl="0" eaLnBrk="1" latinLnBrk="0" hangingPunct="1">
        <a:lnSpc>
          <a:spcPct val="90000"/>
        </a:lnSpc>
        <a:spcBef>
          <a:spcPts val="1000"/>
        </a:spcBef>
        <a:buClr>
          <a:srgbClr val="0067B9"/>
        </a:buClr>
        <a:buFont typeface="Wingdings" pitchFamily="2" charset="2"/>
        <a:buChar char="§"/>
        <a:tabLst/>
        <a:defRPr sz="2000" b="0" i="0" kern="1200">
          <a:solidFill>
            <a:srgbClr val="0067B9"/>
          </a:solidFill>
          <a:latin typeface="Roboto Light" panose="02000000000000000000" pitchFamily="2" charset="0"/>
          <a:ea typeface="Roboto Light" panose="02000000000000000000" pitchFamily="2" charset="0"/>
          <a:cs typeface="Roboto Light" panose="02000000000000000000" pitchFamily="2" charset="0"/>
        </a:defRPr>
      </a:lvl1pPr>
      <a:lvl2pPr marL="714375" indent="-357188" algn="l" defTabSz="914400" rtl="0" eaLnBrk="1" latinLnBrk="0" hangingPunct="1">
        <a:lnSpc>
          <a:spcPct val="90000"/>
        </a:lnSpc>
        <a:spcBef>
          <a:spcPts val="1100"/>
        </a:spcBef>
        <a:spcAft>
          <a:spcPts val="0"/>
        </a:spcAft>
        <a:buClr>
          <a:srgbClr val="0067B9"/>
        </a:buClr>
        <a:buFont typeface="Arial" panose="020B0604020202020204" pitchFamily="34" charset="0"/>
        <a:buChar char="•"/>
        <a:tabLst/>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35000" indent="263525" algn="l" defTabSz="914400" rtl="0" eaLnBrk="1" latinLnBrk="0" hangingPunct="1">
        <a:lnSpc>
          <a:spcPct val="90000"/>
        </a:lnSpc>
        <a:spcBef>
          <a:spcPts val="1100"/>
        </a:spcBef>
        <a:spcAft>
          <a:spcPts val="0"/>
        </a:spcAft>
        <a:buClr>
          <a:srgbClr val="0067B9"/>
        </a:buClr>
        <a:buFont typeface="Courier New" panose="02070309020205020404" pitchFamily="49" charset="0"/>
        <a:buChar char="o"/>
        <a:tabLst/>
        <a:defRPr sz="128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71563" indent="-173038" algn="l" defTabSz="914400" rtl="0" eaLnBrk="1" latinLnBrk="0" hangingPunct="1">
        <a:lnSpc>
          <a:spcPct val="90000"/>
        </a:lnSpc>
        <a:spcBef>
          <a:spcPts val="500"/>
        </a:spcBef>
        <a:buClr>
          <a:srgbClr val="0067B9"/>
        </a:buClr>
        <a:buFont typeface="Arial" panose="020B0604020202020204" pitchFamily="34" charset="0"/>
        <a:buChar char="•"/>
        <a:tabLst/>
        <a:defRPr sz="1280"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4pPr>
      <a:lvl5pPr marL="1163638" indent="225425" algn="l" defTabSz="914400" rtl="0" eaLnBrk="1" latinLnBrk="0" hangingPunct="1">
        <a:lnSpc>
          <a:spcPct val="90000"/>
        </a:lnSpc>
        <a:spcBef>
          <a:spcPts val="500"/>
        </a:spcBef>
        <a:buClr>
          <a:srgbClr val="0067B9"/>
        </a:buClr>
        <a:buFont typeface="Arial" panose="020B0604020202020204" pitchFamily="34" charset="0"/>
        <a:buChar char="•"/>
        <a:tabLst/>
        <a:defRPr sz="1024"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391" userDrawn="1">
          <p15:clr>
            <a:srgbClr val="F26B43"/>
          </p15:clr>
        </p15:guide>
        <p15:guide id="4" orient="horz" pos="3929" userDrawn="1">
          <p15:clr>
            <a:srgbClr val="F26B43"/>
          </p15:clr>
        </p15:guide>
        <p15:guide id="5" pos="5881" userDrawn="1">
          <p15:clr>
            <a:srgbClr val="F26B43"/>
          </p15:clr>
        </p15:guide>
        <p15:guide id="6" orient="horz" pos="1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B4487E-8254-9F45-AA14-70858595A6A9}"/>
              </a:ext>
            </a:extLst>
          </p:cNvPr>
          <p:cNvSpPr>
            <a:spLocks noGrp="1"/>
          </p:cNvSpPr>
          <p:nvPr>
            <p:ph type="sldNum" sz="quarter" idx="4"/>
          </p:nvPr>
        </p:nvSpPr>
        <p:spPr>
          <a:xfrm>
            <a:off x="11167716" y="6062473"/>
            <a:ext cx="461641" cy="237298"/>
          </a:xfrm>
          <a:prstGeom prst="rect">
            <a:avLst/>
          </a:prstGeom>
        </p:spPr>
        <p:txBody>
          <a:bodyPr vert="horz" lIns="91440" tIns="45720" rIns="91440" bIns="45720" rtlCol="0" anchor="ctr"/>
          <a:lstStyle>
            <a:lvl1pPr algn="ctr">
              <a:defRPr sz="1200" b="0" i="0" u="none" baseline="0">
                <a:solidFill>
                  <a:srgbClr val="545454"/>
                </a:solidFill>
                <a:uFill>
                  <a:solidFill>
                    <a:srgbClr val="0067B9"/>
                  </a:solidFill>
                </a:uFill>
                <a:latin typeface="Poppins SemiBold" pitchFamily="2" charset="77"/>
                <a:ea typeface="Roboto Light" panose="02000000000000000000" pitchFamily="2" charset="0"/>
                <a:cs typeface="Poppins SemiBold" pitchFamily="2" charset="77"/>
              </a:defRPr>
            </a:lvl1pPr>
          </a:lstStyle>
          <a:p>
            <a:fld id="{61A321C3-34F9-B146-9EAC-EB027FA17480}" type="slidenum">
              <a:rPr lang="en-CA" smtClean="0"/>
              <a:pPr/>
              <a:t>‹#›</a:t>
            </a:fld>
            <a:endParaRPr lang="en-CA" dirty="0"/>
          </a:p>
        </p:txBody>
      </p:sp>
      <p:cxnSp>
        <p:nvCxnSpPr>
          <p:cNvPr id="9" name="Straight Connector 8">
            <a:extLst>
              <a:ext uri="{FF2B5EF4-FFF2-40B4-BE49-F238E27FC236}">
                <a16:creationId xmlns:a16="http://schemas.microsoft.com/office/drawing/2014/main" id="{622C8D12-0637-644D-9F01-F77C749533A9}"/>
              </a:ext>
            </a:extLst>
          </p:cNvPr>
          <p:cNvCxnSpPr>
            <a:cxnSpLocks/>
          </p:cNvCxnSpPr>
          <p:nvPr userDrawn="1"/>
        </p:nvCxnSpPr>
        <p:spPr>
          <a:xfrm>
            <a:off x="11254537" y="6331741"/>
            <a:ext cx="288000" cy="0"/>
          </a:xfrm>
          <a:prstGeom prst="line">
            <a:avLst/>
          </a:prstGeom>
          <a:ln w="28575">
            <a:solidFill>
              <a:srgbClr val="0067B9"/>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224FE035-ACCF-0B48-D031-9E8FB1B2E3D3}"/>
              </a:ext>
            </a:extLst>
          </p:cNvPr>
          <p:cNvPicPr>
            <a:picLocks noChangeAspect="1"/>
          </p:cNvPicPr>
          <p:nvPr userDrawn="1"/>
        </p:nvPicPr>
        <p:blipFill>
          <a:blip r:embed="rId4"/>
          <a:stretch>
            <a:fillRect/>
          </a:stretch>
        </p:blipFill>
        <p:spPr>
          <a:xfrm>
            <a:off x="10949026" y="454006"/>
            <a:ext cx="650294" cy="604800"/>
          </a:xfrm>
          <a:prstGeom prst="rect">
            <a:avLst/>
          </a:prstGeom>
        </p:spPr>
      </p:pic>
    </p:spTree>
    <p:extLst>
      <p:ext uri="{BB962C8B-B14F-4D97-AF65-F5344CB8AC3E}">
        <p14:creationId xmlns:p14="http://schemas.microsoft.com/office/powerpoint/2010/main" val="895425224"/>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l" defTabSz="914400" rtl="0" eaLnBrk="1" latinLnBrk="0" hangingPunct="1">
        <a:lnSpc>
          <a:spcPct val="90000"/>
        </a:lnSpc>
        <a:spcBef>
          <a:spcPct val="0"/>
        </a:spcBef>
        <a:buNone/>
        <a:defRPr sz="2800" b="0" i="0" kern="1200">
          <a:solidFill>
            <a:srgbClr val="545454"/>
          </a:solidFill>
          <a:latin typeface="Poppins SemiBold" pitchFamily="2" charset="77"/>
          <a:ea typeface="+mj-ea"/>
          <a:cs typeface="Poppins SemiBold" pitchFamily="2" charset="77"/>
        </a:defRPr>
      </a:lvl1pPr>
    </p:titleStyle>
    <p:bodyStyle>
      <a:lvl1pPr marL="457200" indent="-457200" algn="l" defTabSz="914400" rtl="0" eaLnBrk="1" latinLnBrk="0" hangingPunct="1">
        <a:lnSpc>
          <a:spcPct val="90000"/>
        </a:lnSpc>
        <a:spcBef>
          <a:spcPts val="1000"/>
        </a:spcBef>
        <a:buClr>
          <a:srgbClr val="0067B9"/>
        </a:buClr>
        <a:buFont typeface="Wingdings" pitchFamily="2" charset="2"/>
        <a:buChar char="§"/>
        <a:tabLst/>
        <a:defRPr sz="2000" b="0" i="0" kern="1200">
          <a:solidFill>
            <a:srgbClr val="0067B9"/>
          </a:solidFill>
          <a:latin typeface="Roboto Light" panose="02000000000000000000" pitchFamily="2" charset="0"/>
          <a:ea typeface="Roboto Light" panose="02000000000000000000" pitchFamily="2" charset="0"/>
          <a:cs typeface="Roboto Light" panose="02000000000000000000" pitchFamily="2" charset="0"/>
        </a:defRPr>
      </a:lvl1pPr>
      <a:lvl2pPr marL="714375" indent="-357188" algn="l" defTabSz="914400" rtl="0" eaLnBrk="1" latinLnBrk="0" hangingPunct="1">
        <a:lnSpc>
          <a:spcPct val="90000"/>
        </a:lnSpc>
        <a:spcBef>
          <a:spcPts val="1100"/>
        </a:spcBef>
        <a:spcAft>
          <a:spcPts val="0"/>
        </a:spcAft>
        <a:buClr>
          <a:srgbClr val="0067B9"/>
        </a:buClr>
        <a:buFont typeface="Arial" panose="020B0604020202020204" pitchFamily="34" charset="0"/>
        <a:buChar char="•"/>
        <a:tabLst/>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35000" indent="263525" algn="l" defTabSz="914400" rtl="0" eaLnBrk="1" latinLnBrk="0" hangingPunct="1">
        <a:lnSpc>
          <a:spcPct val="90000"/>
        </a:lnSpc>
        <a:spcBef>
          <a:spcPts val="1100"/>
        </a:spcBef>
        <a:spcAft>
          <a:spcPts val="0"/>
        </a:spcAft>
        <a:buClr>
          <a:srgbClr val="0067B9"/>
        </a:buClr>
        <a:buFont typeface="Courier New" panose="02070309020205020404" pitchFamily="49" charset="0"/>
        <a:buChar char="o"/>
        <a:tabLst/>
        <a:defRPr sz="128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71563" indent="-173038" algn="l" defTabSz="914400" rtl="0" eaLnBrk="1" latinLnBrk="0" hangingPunct="1">
        <a:lnSpc>
          <a:spcPct val="90000"/>
        </a:lnSpc>
        <a:spcBef>
          <a:spcPts val="500"/>
        </a:spcBef>
        <a:buClr>
          <a:srgbClr val="0067B9"/>
        </a:buClr>
        <a:buFont typeface="Arial" panose="020B0604020202020204" pitchFamily="34" charset="0"/>
        <a:buChar char="•"/>
        <a:tabLst/>
        <a:defRPr sz="1280"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4pPr>
      <a:lvl5pPr marL="1163638" indent="225425" algn="l" defTabSz="914400" rtl="0" eaLnBrk="1" latinLnBrk="0" hangingPunct="1">
        <a:lnSpc>
          <a:spcPct val="90000"/>
        </a:lnSpc>
        <a:spcBef>
          <a:spcPts val="500"/>
        </a:spcBef>
        <a:buClr>
          <a:srgbClr val="0067B9"/>
        </a:buClr>
        <a:buFont typeface="Arial" panose="020B0604020202020204" pitchFamily="34" charset="0"/>
        <a:buChar char="•"/>
        <a:tabLst/>
        <a:defRPr sz="1024"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391" userDrawn="1">
          <p15:clr>
            <a:srgbClr val="F26B43"/>
          </p15:clr>
        </p15:guide>
        <p15:guide id="4" orient="horz" pos="3929" userDrawn="1">
          <p15:clr>
            <a:srgbClr val="F26B43"/>
          </p15:clr>
        </p15:guide>
        <p15:guide id="5" pos="5881" userDrawn="1">
          <p15:clr>
            <a:srgbClr val="F26B43"/>
          </p15:clr>
        </p15:guide>
        <p15:guide id="6" orient="horz" pos="18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67B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B4487E-8254-9F45-AA14-70858595A6A9}"/>
              </a:ext>
            </a:extLst>
          </p:cNvPr>
          <p:cNvSpPr>
            <a:spLocks noGrp="1"/>
          </p:cNvSpPr>
          <p:nvPr>
            <p:ph type="sldNum" sz="quarter" idx="4"/>
          </p:nvPr>
        </p:nvSpPr>
        <p:spPr>
          <a:xfrm>
            <a:off x="11167716" y="6062473"/>
            <a:ext cx="461641" cy="237298"/>
          </a:xfrm>
          <a:prstGeom prst="rect">
            <a:avLst/>
          </a:prstGeom>
        </p:spPr>
        <p:txBody>
          <a:bodyPr vert="horz" lIns="91440" tIns="45720" rIns="91440" bIns="45720" rtlCol="0" anchor="ctr"/>
          <a:lstStyle>
            <a:lvl1pPr algn="ctr">
              <a:defRPr sz="1200" b="0" i="0" u="none" baseline="0">
                <a:solidFill>
                  <a:schemeClr val="bg1"/>
                </a:solidFill>
                <a:uFill>
                  <a:solidFill>
                    <a:srgbClr val="0067B9"/>
                  </a:solidFill>
                </a:uFill>
                <a:latin typeface="Poppins SemiBold" pitchFamily="2" charset="77"/>
                <a:ea typeface="Roboto Light" panose="02000000000000000000" pitchFamily="2" charset="0"/>
                <a:cs typeface="Poppins SemiBold" pitchFamily="2" charset="77"/>
              </a:defRPr>
            </a:lvl1pPr>
          </a:lstStyle>
          <a:p>
            <a:fld id="{61A321C3-34F9-B146-9EAC-EB027FA17480}" type="slidenum">
              <a:rPr lang="en-CA" smtClean="0"/>
              <a:pPr/>
              <a:t>‹#›</a:t>
            </a:fld>
            <a:endParaRPr lang="en-CA" dirty="0"/>
          </a:p>
        </p:txBody>
      </p:sp>
      <p:cxnSp>
        <p:nvCxnSpPr>
          <p:cNvPr id="9" name="Straight Connector 8">
            <a:extLst>
              <a:ext uri="{FF2B5EF4-FFF2-40B4-BE49-F238E27FC236}">
                <a16:creationId xmlns:a16="http://schemas.microsoft.com/office/drawing/2014/main" id="{622C8D12-0637-644D-9F01-F77C749533A9}"/>
              </a:ext>
            </a:extLst>
          </p:cNvPr>
          <p:cNvCxnSpPr>
            <a:cxnSpLocks/>
          </p:cNvCxnSpPr>
          <p:nvPr userDrawn="1"/>
        </p:nvCxnSpPr>
        <p:spPr>
          <a:xfrm>
            <a:off x="11254537" y="6331741"/>
            <a:ext cx="288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2E0BFEBD-3859-E482-B270-552BD9ACE596}"/>
              </a:ext>
            </a:extLst>
          </p:cNvPr>
          <p:cNvPicPr>
            <a:picLocks noChangeAspect="1"/>
          </p:cNvPicPr>
          <p:nvPr userDrawn="1"/>
        </p:nvPicPr>
        <p:blipFill>
          <a:blip r:embed="rId4"/>
          <a:stretch>
            <a:fillRect/>
          </a:stretch>
        </p:blipFill>
        <p:spPr>
          <a:xfrm>
            <a:off x="518217" y="437373"/>
            <a:ext cx="2617200" cy="604994"/>
          </a:xfrm>
          <a:prstGeom prst="rect">
            <a:avLst/>
          </a:prstGeom>
        </p:spPr>
      </p:pic>
    </p:spTree>
    <p:extLst>
      <p:ext uri="{BB962C8B-B14F-4D97-AF65-F5344CB8AC3E}">
        <p14:creationId xmlns:p14="http://schemas.microsoft.com/office/powerpoint/2010/main" val="2452967235"/>
      </p:ext>
    </p:extLst>
  </p:cSld>
  <p:clrMap bg1="lt1" tx1="dk1" bg2="lt2" tx2="dk2" accent1="accent1" accent2="accent2" accent3="accent3" accent4="accent4" accent5="accent5" accent6="accent6" hlink="hlink" folHlink="folHlink"/>
  <p:sldLayoutIdLst>
    <p:sldLayoutId id="2147483671" r:id="rId1"/>
    <p:sldLayoutId id="2147483677" r:id="rId2"/>
  </p:sldLayoutIdLst>
  <p:hf hdr="0" ftr="0" dt="0"/>
  <p:txStyles>
    <p:titleStyle>
      <a:lvl1pPr algn="l" defTabSz="914400" rtl="0" eaLnBrk="1" latinLnBrk="0" hangingPunct="1">
        <a:lnSpc>
          <a:spcPct val="90000"/>
        </a:lnSpc>
        <a:spcBef>
          <a:spcPct val="0"/>
        </a:spcBef>
        <a:buNone/>
        <a:defRPr sz="2800" b="0" i="0" kern="1200">
          <a:solidFill>
            <a:srgbClr val="545454"/>
          </a:solidFill>
          <a:latin typeface="Poppins SemiBold" pitchFamily="2" charset="77"/>
          <a:ea typeface="+mj-ea"/>
          <a:cs typeface="Poppins SemiBold" pitchFamily="2" charset="77"/>
        </a:defRPr>
      </a:lvl1pPr>
    </p:titleStyle>
    <p:bodyStyle>
      <a:lvl1pPr marL="457200" indent="-457200" algn="l" defTabSz="914400" rtl="0" eaLnBrk="1" latinLnBrk="0" hangingPunct="1">
        <a:lnSpc>
          <a:spcPct val="90000"/>
        </a:lnSpc>
        <a:spcBef>
          <a:spcPts val="1000"/>
        </a:spcBef>
        <a:buClr>
          <a:srgbClr val="0067B9"/>
        </a:buClr>
        <a:buFont typeface="Wingdings" pitchFamily="2" charset="2"/>
        <a:buChar char="§"/>
        <a:tabLst/>
        <a:defRPr sz="2000" b="0" i="0" kern="1200">
          <a:solidFill>
            <a:srgbClr val="0067B9"/>
          </a:solidFill>
          <a:latin typeface="Roboto Light" panose="02000000000000000000" pitchFamily="2" charset="0"/>
          <a:ea typeface="Roboto Light" panose="02000000000000000000" pitchFamily="2" charset="0"/>
          <a:cs typeface="Roboto Light" panose="02000000000000000000" pitchFamily="2" charset="0"/>
        </a:defRPr>
      </a:lvl1pPr>
      <a:lvl2pPr marL="714375" indent="-357188" algn="l" defTabSz="914400" rtl="0" eaLnBrk="1" latinLnBrk="0" hangingPunct="1">
        <a:lnSpc>
          <a:spcPct val="90000"/>
        </a:lnSpc>
        <a:spcBef>
          <a:spcPts val="1100"/>
        </a:spcBef>
        <a:spcAft>
          <a:spcPts val="0"/>
        </a:spcAft>
        <a:buClr>
          <a:srgbClr val="0067B9"/>
        </a:buClr>
        <a:buFont typeface="Arial" panose="020B0604020202020204" pitchFamily="34" charset="0"/>
        <a:buChar char="•"/>
        <a:tabLst/>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35000" indent="263525" algn="l" defTabSz="914400" rtl="0" eaLnBrk="1" latinLnBrk="0" hangingPunct="1">
        <a:lnSpc>
          <a:spcPct val="90000"/>
        </a:lnSpc>
        <a:spcBef>
          <a:spcPts val="1100"/>
        </a:spcBef>
        <a:spcAft>
          <a:spcPts val="0"/>
        </a:spcAft>
        <a:buClr>
          <a:srgbClr val="0067B9"/>
        </a:buClr>
        <a:buFont typeface="Courier New" panose="02070309020205020404" pitchFamily="49" charset="0"/>
        <a:buChar char="o"/>
        <a:tabLst/>
        <a:defRPr sz="128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71563" indent="-173038" algn="l" defTabSz="914400" rtl="0" eaLnBrk="1" latinLnBrk="0" hangingPunct="1">
        <a:lnSpc>
          <a:spcPct val="90000"/>
        </a:lnSpc>
        <a:spcBef>
          <a:spcPts val="500"/>
        </a:spcBef>
        <a:buClr>
          <a:srgbClr val="0067B9"/>
        </a:buClr>
        <a:buFont typeface="Arial" panose="020B0604020202020204" pitchFamily="34" charset="0"/>
        <a:buChar char="•"/>
        <a:tabLst/>
        <a:defRPr sz="1280"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4pPr>
      <a:lvl5pPr marL="1163638" indent="225425" algn="l" defTabSz="914400" rtl="0" eaLnBrk="1" latinLnBrk="0" hangingPunct="1">
        <a:lnSpc>
          <a:spcPct val="90000"/>
        </a:lnSpc>
        <a:spcBef>
          <a:spcPts val="500"/>
        </a:spcBef>
        <a:buClr>
          <a:srgbClr val="0067B9"/>
        </a:buClr>
        <a:buFont typeface="Arial" panose="020B0604020202020204" pitchFamily="34" charset="0"/>
        <a:buChar char="•"/>
        <a:tabLst/>
        <a:defRPr sz="1024" b="0" i="0" kern="1200">
          <a:solidFill>
            <a:srgbClr val="545454"/>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391" userDrawn="1">
          <p15:clr>
            <a:srgbClr val="F26B43"/>
          </p15:clr>
        </p15:guide>
        <p15:guide id="4" orient="horz" pos="3929" userDrawn="1">
          <p15:clr>
            <a:srgbClr val="F26B43"/>
          </p15:clr>
        </p15:guide>
        <p15:guide id="5" pos="5881" userDrawn="1">
          <p15:clr>
            <a:srgbClr val="F26B43"/>
          </p15:clr>
        </p15:guide>
        <p15:guide id="6" orient="horz" pos="1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0C_7F2245BC.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1_869BFB5D.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14_DD8A165C.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cadth.ca/sites/default/files/RWE/pdf/English%20-%20RWE%20Steering%20Committee%20Terms%20of%20Reference%20-%20Final.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cadth.ca/real-world-evidence-decision-makin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688C6-F82C-7248-80F5-B6B6159B0D70}"/>
              </a:ext>
            </a:extLst>
          </p:cNvPr>
          <p:cNvSpPr>
            <a:spLocks noGrp="1"/>
          </p:cNvSpPr>
          <p:nvPr>
            <p:ph type="ctrTitle"/>
          </p:nvPr>
        </p:nvSpPr>
        <p:spPr/>
        <p:txBody>
          <a:bodyPr/>
          <a:lstStyle/>
          <a:p>
            <a:r>
              <a:rPr lang="en-US" dirty="0"/>
              <a:t>RWE Steering Committee Meeting Summary</a:t>
            </a:r>
          </a:p>
        </p:txBody>
      </p:sp>
      <p:sp>
        <p:nvSpPr>
          <p:cNvPr id="5" name="Subtitle 4">
            <a:extLst>
              <a:ext uri="{FF2B5EF4-FFF2-40B4-BE49-F238E27FC236}">
                <a16:creationId xmlns:a16="http://schemas.microsoft.com/office/drawing/2014/main" id="{7618655A-1CD9-C248-BD12-82070F5B0435}"/>
              </a:ext>
            </a:extLst>
          </p:cNvPr>
          <p:cNvSpPr>
            <a:spLocks noGrp="1"/>
          </p:cNvSpPr>
          <p:nvPr>
            <p:ph type="subTitle" idx="1"/>
          </p:nvPr>
        </p:nvSpPr>
        <p:spPr/>
        <p:txBody>
          <a:bodyPr/>
          <a:lstStyle/>
          <a:p>
            <a:r>
              <a:rPr lang="en-US" dirty="0"/>
              <a:t>March 20, 2023</a:t>
            </a:r>
          </a:p>
          <a:p>
            <a:r>
              <a:rPr lang="en-US" dirty="0"/>
              <a:t>1:00 p.m. to 2:30 p.m. ET</a:t>
            </a:r>
          </a:p>
        </p:txBody>
      </p:sp>
    </p:spTree>
    <p:extLst>
      <p:ext uri="{BB962C8B-B14F-4D97-AF65-F5344CB8AC3E}">
        <p14:creationId xmlns:p14="http://schemas.microsoft.com/office/powerpoint/2010/main" val="213295250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632880-1501-3942-BDB4-035EFB19B7C0}"/>
              </a:ext>
            </a:extLst>
          </p:cNvPr>
          <p:cNvSpPr>
            <a:spLocks noGrp="1"/>
          </p:cNvSpPr>
          <p:nvPr>
            <p:ph type="title"/>
          </p:nvPr>
        </p:nvSpPr>
        <p:spPr>
          <a:xfrm>
            <a:off x="520804" y="1269572"/>
            <a:ext cx="8815284" cy="877956"/>
          </a:xfrm>
        </p:spPr>
        <p:txBody>
          <a:bodyPr>
            <a:normAutofit/>
          </a:bodyPr>
          <a:lstStyle/>
          <a:p>
            <a:r>
              <a:rPr lang="en-US" sz="2400" dirty="0">
                <a:solidFill>
                  <a:schemeClr val="accent1"/>
                </a:solidFill>
              </a:rPr>
              <a:t>Agenda</a:t>
            </a:r>
          </a:p>
        </p:txBody>
      </p:sp>
      <p:sp>
        <p:nvSpPr>
          <p:cNvPr id="4" name="Slide Number Placeholder 3">
            <a:extLst>
              <a:ext uri="{FF2B5EF4-FFF2-40B4-BE49-F238E27FC236}">
                <a16:creationId xmlns:a16="http://schemas.microsoft.com/office/drawing/2014/main" id="{1386EB6F-04D2-1E48-B0DC-D15E14EFF800}"/>
              </a:ext>
            </a:extLst>
          </p:cNvPr>
          <p:cNvSpPr>
            <a:spLocks noGrp="1"/>
          </p:cNvSpPr>
          <p:nvPr>
            <p:ph type="sldNum" sz="quarter" idx="10"/>
          </p:nvPr>
        </p:nvSpPr>
        <p:spPr/>
        <p:txBody>
          <a:bodyPr/>
          <a:lstStyle/>
          <a:p>
            <a:fld id="{61A321C3-34F9-B146-9EAC-EB027FA17480}" type="slidenum">
              <a:rPr lang="en-CA" smtClean="0"/>
              <a:pPr/>
              <a:t>2</a:t>
            </a:fld>
            <a:endParaRPr lang="en-CA" dirty="0"/>
          </a:p>
        </p:txBody>
      </p:sp>
      <p:graphicFrame>
        <p:nvGraphicFramePr>
          <p:cNvPr id="2" name="Table 1">
            <a:extLst>
              <a:ext uri="{FF2B5EF4-FFF2-40B4-BE49-F238E27FC236}">
                <a16:creationId xmlns:a16="http://schemas.microsoft.com/office/drawing/2014/main" id="{5CA0C8F6-320E-FC75-9625-76EAD396705B}"/>
              </a:ext>
            </a:extLst>
          </p:cNvPr>
          <p:cNvGraphicFramePr>
            <a:graphicFrameLocks noGrp="1"/>
          </p:cNvGraphicFramePr>
          <p:nvPr>
            <p:extLst>
              <p:ext uri="{D42A27DB-BD31-4B8C-83A1-F6EECF244321}">
                <p14:modId xmlns:p14="http://schemas.microsoft.com/office/powerpoint/2010/main" val="3092829558"/>
              </p:ext>
            </p:extLst>
          </p:nvPr>
        </p:nvGraphicFramePr>
        <p:xfrm>
          <a:off x="2145827" y="2328829"/>
          <a:ext cx="7900346" cy="3292257"/>
        </p:xfrm>
        <a:graphic>
          <a:graphicData uri="http://schemas.openxmlformats.org/drawingml/2006/table">
            <a:tbl>
              <a:tblPr>
                <a:tableStyleId>{5C22544A-7EE6-4342-B048-85BDC9FD1C3A}</a:tableStyleId>
              </a:tblPr>
              <a:tblGrid>
                <a:gridCol w="1562015">
                  <a:extLst>
                    <a:ext uri="{9D8B030D-6E8A-4147-A177-3AD203B41FA5}">
                      <a16:colId xmlns:a16="http://schemas.microsoft.com/office/drawing/2014/main" val="3749968570"/>
                    </a:ext>
                  </a:extLst>
                </a:gridCol>
                <a:gridCol w="4433782">
                  <a:extLst>
                    <a:ext uri="{9D8B030D-6E8A-4147-A177-3AD203B41FA5}">
                      <a16:colId xmlns:a16="http://schemas.microsoft.com/office/drawing/2014/main" val="574997892"/>
                    </a:ext>
                  </a:extLst>
                </a:gridCol>
                <a:gridCol w="1904549">
                  <a:extLst>
                    <a:ext uri="{9D8B030D-6E8A-4147-A177-3AD203B41FA5}">
                      <a16:colId xmlns:a16="http://schemas.microsoft.com/office/drawing/2014/main" val="2942910861"/>
                    </a:ext>
                  </a:extLst>
                </a:gridCol>
              </a:tblGrid>
              <a:tr h="257341">
                <a:tc>
                  <a:txBody>
                    <a:bodyPr/>
                    <a:lstStyle/>
                    <a:p>
                      <a:pPr algn="ctr">
                        <a:lnSpc>
                          <a:spcPct val="107000"/>
                        </a:lnSpc>
                        <a:spcAft>
                          <a:spcPts val="800"/>
                        </a:spcAft>
                      </a:pPr>
                      <a:r>
                        <a:rPr lang="en-CA" sz="1600" b="1" dirty="0">
                          <a:effectLst/>
                        </a:rPr>
                        <a:t>Time</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en-CA" sz="1600" b="1" dirty="0">
                          <a:effectLst/>
                        </a:rPr>
                        <a:t>Topic or discussion item</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en-CA" sz="1600" b="1" dirty="0">
                          <a:effectLst/>
                        </a:rPr>
                        <a:t>Facilitator</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extLst>
                  <a:ext uri="{0D108BD9-81ED-4DB2-BD59-A6C34878D82A}">
                    <a16:rowId xmlns:a16="http://schemas.microsoft.com/office/drawing/2014/main" val="2161774076"/>
                  </a:ext>
                </a:extLst>
              </a:tr>
              <a:tr h="500000">
                <a:tc>
                  <a:txBody>
                    <a:bodyPr/>
                    <a:lstStyle/>
                    <a:p>
                      <a:pPr algn="ctr">
                        <a:lnSpc>
                          <a:spcPct val="107000"/>
                        </a:lnSpc>
                        <a:spcAft>
                          <a:spcPts val="800"/>
                        </a:spcAft>
                      </a:pPr>
                      <a:r>
                        <a:rPr lang="en-CA" sz="1200" b="1" dirty="0">
                          <a:effectLst/>
                        </a:rPr>
                        <a:t>1:00 p.m. to 1:05 p.m.</a:t>
                      </a:r>
                    </a:p>
                    <a:p>
                      <a:pPr algn="ctr">
                        <a:lnSpc>
                          <a:spcPct val="107000"/>
                        </a:lnSpc>
                        <a:spcAft>
                          <a:spcPts val="800"/>
                        </a:spcAft>
                      </a:pPr>
                      <a:r>
                        <a:rPr lang="en-CA" sz="1200" b="1" dirty="0">
                          <a:effectLst/>
                        </a:rPr>
                        <a:t>5 minutes</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lvl="1" indent="0">
                        <a:lnSpc>
                          <a:spcPct val="107000"/>
                        </a:lnSpc>
                        <a:spcAft>
                          <a:spcPts val="800"/>
                        </a:spcAft>
                        <a:buNone/>
                      </a:pPr>
                      <a:r>
                        <a:rPr lang="en-CA" sz="1200" b="1" dirty="0">
                          <a:effectLst/>
                        </a:rPr>
                        <a:t>Welcome</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en-CA" sz="1200" b="1" dirty="0">
                          <a:effectLst/>
                        </a:rPr>
                        <a:t>Nicole Mittmann</a:t>
                      </a:r>
                    </a:p>
                  </a:txBody>
                  <a:tcPr marL="50081" marR="50081" marT="0" marB="0"/>
                </a:tc>
                <a:extLst>
                  <a:ext uri="{0D108BD9-81ED-4DB2-BD59-A6C34878D82A}">
                    <a16:rowId xmlns:a16="http://schemas.microsoft.com/office/drawing/2014/main" val="1799631014"/>
                  </a:ext>
                </a:extLst>
              </a:tr>
              <a:tr h="500000">
                <a:tc>
                  <a:txBody>
                    <a:bodyPr/>
                    <a:lstStyle/>
                    <a:p>
                      <a:pPr algn="ctr">
                        <a:lnSpc>
                          <a:spcPct val="107000"/>
                        </a:lnSpc>
                        <a:spcAft>
                          <a:spcPts val="800"/>
                        </a:spcAft>
                      </a:pPr>
                      <a:r>
                        <a:rPr lang="en-CA" sz="1200" b="1" dirty="0">
                          <a:effectLst/>
                        </a:rPr>
                        <a:t>1:05 p.m. to 1:25 p.m.</a:t>
                      </a:r>
                    </a:p>
                    <a:p>
                      <a:pPr algn="ctr">
                        <a:lnSpc>
                          <a:spcPct val="107000"/>
                        </a:lnSpc>
                        <a:spcAft>
                          <a:spcPts val="800"/>
                        </a:spcAf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20 minutes</a:t>
                      </a:r>
                    </a:p>
                  </a:txBody>
                  <a:tcPr marL="50081" marR="50081" marT="0" marB="0"/>
                </a:tc>
                <a:tc>
                  <a:txBody>
                    <a:bodyPr/>
                    <a:lstStyle/>
                    <a:p>
                      <a:pPr marL="457200" lvl="1" indent="0" algn="l">
                        <a:lnSpc>
                          <a:spcPct val="107000"/>
                        </a:lnSpc>
                        <a:spcAft>
                          <a:spcPts val="800"/>
                        </a:spcAft>
                        <a:buNone/>
                      </a:pPr>
                      <a:r>
                        <a:rPr lang="en-CA" sz="1200" b="1" dirty="0">
                          <a:effectLst/>
                          <a:latin typeface="Calibri" panose="020F0502020204030204" pitchFamily="34" charset="0"/>
                          <a:ea typeface="Calibri" panose="020F0502020204030204" pitchFamily="34" charset="0"/>
                          <a:cs typeface="Times New Roman" panose="02020603050405020304" pitchFamily="18" charset="0"/>
                        </a:rPr>
                        <a:t>Update on RWE guidance and stakeholder feedback</a:t>
                      </a:r>
                    </a:p>
                  </a:txBody>
                  <a:tcPr marL="50081" marR="50081" marT="0" marB="0"/>
                </a:tc>
                <a:tc>
                  <a:txBody>
                    <a:bodyPr/>
                    <a:lstStyle/>
                    <a:p>
                      <a:pPr algn="ctr"/>
                      <a:r>
                        <a:rPr lang="en-CA" sz="1200" b="1" dirty="0"/>
                        <a:t>Farah Husein</a:t>
                      </a:r>
                    </a:p>
                  </a:txBody>
                  <a:tcPr marL="50081" marR="50081" marT="0" marB="0"/>
                </a:tc>
                <a:extLst>
                  <a:ext uri="{0D108BD9-81ED-4DB2-BD59-A6C34878D82A}">
                    <a16:rowId xmlns:a16="http://schemas.microsoft.com/office/drawing/2014/main" val="3710476529"/>
                  </a:ext>
                </a:extLst>
              </a:tr>
              <a:tr h="534916">
                <a:tc>
                  <a:txBody>
                    <a:bodyPr/>
                    <a:lstStyle/>
                    <a:p>
                      <a:pPr algn="ctr">
                        <a:lnSpc>
                          <a:spcPct val="107000"/>
                        </a:lnSpc>
                        <a:spcAft>
                          <a:spcPts val="800"/>
                        </a:spcAft>
                      </a:pPr>
                      <a:r>
                        <a:rPr lang="en-CA" sz="1200" b="1" dirty="0">
                          <a:effectLst/>
                        </a:rPr>
                        <a:t>1:25 p.m. to 1:35 p.m.</a:t>
                      </a:r>
                    </a:p>
                    <a:p>
                      <a:pPr algn="ctr">
                        <a:lnSpc>
                          <a:spcPct val="107000"/>
                        </a:lnSpc>
                        <a:spcAft>
                          <a:spcPts val="800"/>
                        </a:spcAft>
                      </a:pPr>
                      <a:r>
                        <a:rPr lang="en-CA" sz="1200" b="1" dirty="0">
                          <a:effectLst/>
                        </a:rPr>
                        <a:t>10 minutes</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r>
                        <a:rPr lang="en-CA" sz="1200" b="1" dirty="0"/>
                        <a:t>             Learning projects — high-level update</a:t>
                      </a:r>
                    </a:p>
                  </a:txBody>
                  <a:tcPr marL="50081" marR="50081" marT="0" marB="0"/>
                </a:tc>
                <a:tc>
                  <a:txBody>
                    <a:bodyPr/>
                    <a:lstStyle/>
                    <a:p>
                      <a:pPr algn="ctr"/>
                      <a:r>
                        <a:rPr lang="en-CA" sz="1200" b="1" dirty="0"/>
                        <a:t>Farah Husein</a:t>
                      </a:r>
                    </a:p>
                  </a:txBody>
                  <a:tcPr marL="50081" marR="50081" marT="0" marB="0"/>
                </a:tc>
                <a:extLst>
                  <a:ext uri="{0D108BD9-81ED-4DB2-BD59-A6C34878D82A}">
                    <a16:rowId xmlns:a16="http://schemas.microsoft.com/office/drawing/2014/main" val="4025649444"/>
                  </a:ext>
                </a:extLst>
              </a:tr>
              <a:tr h="500000">
                <a:tc>
                  <a:txBody>
                    <a:bodyPr/>
                    <a:lstStyle/>
                    <a:p>
                      <a:pPr algn="ctr">
                        <a:lnSpc>
                          <a:spcPct val="107000"/>
                        </a:lnSpc>
                        <a:spcAft>
                          <a:spcPts val="800"/>
                        </a:spcAft>
                      </a:pPr>
                      <a:r>
                        <a:rPr lang="en-CA" sz="1200" b="1" dirty="0">
                          <a:effectLst/>
                        </a:rPr>
                        <a:t>1:35 p.m. to 1:45 p.m.</a:t>
                      </a:r>
                    </a:p>
                    <a:p>
                      <a:pPr algn="ctr">
                        <a:lnSpc>
                          <a:spcPct val="107000"/>
                        </a:lnSpc>
                        <a:spcAft>
                          <a:spcPts val="800"/>
                        </a:spcAft>
                      </a:pPr>
                      <a:r>
                        <a:rPr lang="en-CA" sz="1200" b="1" dirty="0">
                          <a:effectLst/>
                        </a:rPr>
                        <a:t>10 minutes</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lvl="1" indent="0">
                        <a:lnSpc>
                          <a:spcPct val="107000"/>
                        </a:lnSpc>
                        <a:spcAft>
                          <a:spcPts val="8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Review of terms of reference — update </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en-CA" sz="1200" b="1" dirty="0">
                          <a:effectLst/>
                        </a:rPr>
                        <a:t>Nicole Mittmann</a:t>
                      </a:r>
                    </a:p>
                  </a:txBody>
                  <a:tcPr marL="50081" marR="50081" marT="0" marB="0"/>
                </a:tc>
                <a:extLst>
                  <a:ext uri="{0D108BD9-81ED-4DB2-BD59-A6C34878D82A}">
                    <a16:rowId xmlns:a16="http://schemas.microsoft.com/office/drawing/2014/main" val="1388987060"/>
                  </a:ext>
                </a:extLst>
              </a:tr>
              <a:tr h="500000">
                <a:tc>
                  <a:txBody>
                    <a:bodyPr/>
                    <a:lstStyle/>
                    <a:p>
                      <a:pPr algn="ctr">
                        <a:lnSpc>
                          <a:spcPct val="107000"/>
                        </a:lnSpc>
                        <a:spcAft>
                          <a:spcPts val="800"/>
                        </a:spcAft>
                      </a:pPr>
                      <a:r>
                        <a:rPr lang="en-CA" sz="1200" b="1" dirty="0">
                          <a:effectLst/>
                        </a:rPr>
                        <a:t>1:45 p.m. to 1:55 p.m.</a:t>
                      </a:r>
                    </a:p>
                    <a:p>
                      <a:pPr algn="ctr">
                        <a:lnSpc>
                          <a:spcPct val="107000"/>
                        </a:lnSpc>
                        <a:spcAft>
                          <a:spcPts val="800"/>
                        </a:spcAf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10 minutes</a:t>
                      </a:r>
                    </a:p>
                  </a:txBody>
                  <a:tcPr marL="50081" marR="50081" marT="0" marB="0"/>
                </a:tc>
                <a:tc>
                  <a:txBody>
                    <a:bodyPr/>
                    <a:lstStyle/>
                    <a:p>
                      <a:pPr marL="457200" lvl="1" indent="0">
                        <a:lnSpc>
                          <a:spcPct val="107000"/>
                        </a:lnSpc>
                        <a:spcAft>
                          <a:spcPts val="800"/>
                        </a:spcAft>
                        <a:buNone/>
                      </a:pPr>
                      <a:r>
                        <a:rPr lang="en-CA" sz="1200" b="1" dirty="0">
                          <a:effectLst/>
                        </a:rPr>
                        <a:t>Future of RWE Steering Committee</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en-CA" sz="1200" b="1" dirty="0">
                          <a:effectLst/>
                        </a:rPr>
                        <a:t>Nicole Mittmann</a:t>
                      </a:r>
                    </a:p>
                  </a:txBody>
                  <a:tcPr marL="50081" marR="50081" marT="0" marB="0"/>
                </a:tc>
                <a:extLst>
                  <a:ext uri="{0D108BD9-81ED-4DB2-BD59-A6C34878D82A}">
                    <a16:rowId xmlns:a16="http://schemas.microsoft.com/office/drawing/2014/main" val="284572831"/>
                  </a:ext>
                </a:extLst>
              </a:tr>
              <a:tr h="500000">
                <a:tc>
                  <a:txBody>
                    <a:bodyPr/>
                    <a:lstStyle/>
                    <a:p>
                      <a:pPr algn="ctr">
                        <a:lnSpc>
                          <a:spcPct val="107000"/>
                        </a:lnSpc>
                        <a:spcAft>
                          <a:spcPts val="800"/>
                        </a:spcAft>
                      </a:pPr>
                      <a:r>
                        <a:rPr lang="en-CA" sz="1200" b="1" dirty="0">
                          <a:effectLst/>
                        </a:rPr>
                        <a:t>1:55 p.m. to 2:05 p.m.</a:t>
                      </a:r>
                    </a:p>
                    <a:p>
                      <a:pPr algn="ctr">
                        <a:lnSpc>
                          <a:spcPct val="107000"/>
                        </a:lnSpc>
                        <a:spcAft>
                          <a:spcPts val="800"/>
                        </a:spcAft>
                      </a:pPr>
                      <a:r>
                        <a:rPr lang="en-CA" sz="1200" b="1" dirty="0">
                          <a:effectLst/>
                        </a:rPr>
                        <a:t>10 minutes</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marL="457200" lvl="1" indent="0">
                        <a:lnSpc>
                          <a:spcPct val="107000"/>
                        </a:lnSpc>
                        <a:spcAft>
                          <a:spcPts val="800"/>
                        </a:spcAft>
                        <a:buNone/>
                      </a:pPr>
                      <a:r>
                        <a:rPr lang="en-CA" sz="1200" b="1" dirty="0">
                          <a:effectLst/>
                        </a:rPr>
                        <a:t>Any other business</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tc>
                  <a:txBody>
                    <a:bodyPr/>
                    <a:lstStyle/>
                    <a:p>
                      <a:pPr algn="ctr">
                        <a:lnSpc>
                          <a:spcPct val="107000"/>
                        </a:lnSpc>
                        <a:spcAft>
                          <a:spcPts val="800"/>
                        </a:spcAft>
                      </a:pPr>
                      <a:r>
                        <a:rPr lang="en-CA" sz="1200" b="1" dirty="0">
                          <a:effectLst/>
                        </a:rPr>
                        <a:t>All</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81" marR="50081" marT="0" marB="0"/>
                </a:tc>
                <a:extLst>
                  <a:ext uri="{0D108BD9-81ED-4DB2-BD59-A6C34878D82A}">
                    <a16:rowId xmlns:a16="http://schemas.microsoft.com/office/drawing/2014/main" val="4225474947"/>
                  </a:ext>
                </a:extLst>
              </a:tr>
            </a:tbl>
          </a:graphicData>
        </a:graphic>
      </p:graphicFrame>
      <p:sp>
        <p:nvSpPr>
          <p:cNvPr id="3" name="TextBox 2">
            <a:extLst>
              <a:ext uri="{FF2B5EF4-FFF2-40B4-BE49-F238E27FC236}">
                <a16:creationId xmlns:a16="http://schemas.microsoft.com/office/drawing/2014/main" id="{8E584D58-CEFE-866A-F5B9-B0FC47961677}"/>
              </a:ext>
            </a:extLst>
          </p:cNvPr>
          <p:cNvSpPr txBox="1"/>
          <p:nvPr/>
        </p:nvSpPr>
        <p:spPr>
          <a:xfrm>
            <a:off x="520804" y="1805609"/>
            <a:ext cx="6104556" cy="523220"/>
          </a:xfrm>
          <a:prstGeom prst="rect">
            <a:avLst/>
          </a:prstGeom>
          <a:noFill/>
        </p:spPr>
        <p:txBody>
          <a:bodyPr wrap="none" rtlCol="0">
            <a:spAutoFit/>
          </a:bodyPr>
          <a:lstStyle/>
          <a:p>
            <a:r>
              <a:rPr lang="en-CA"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Cochairs: Nicole Mittmann (CADTH), Melissa Kampman* (Health Canada)</a:t>
            </a:r>
          </a:p>
          <a:p>
            <a:endParaRPr lang="en-CA"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5836937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632880-1501-3942-BDB4-035EFB19B7C0}"/>
              </a:ext>
            </a:extLst>
          </p:cNvPr>
          <p:cNvSpPr>
            <a:spLocks noGrp="1"/>
          </p:cNvSpPr>
          <p:nvPr>
            <p:ph type="title"/>
          </p:nvPr>
        </p:nvSpPr>
        <p:spPr>
          <a:xfrm>
            <a:off x="182886" y="1119031"/>
            <a:ext cx="8815284" cy="877956"/>
          </a:xfrm>
        </p:spPr>
        <p:txBody>
          <a:bodyPr>
            <a:normAutofit/>
          </a:bodyPr>
          <a:lstStyle/>
          <a:p>
            <a:r>
              <a:rPr lang="en-US" sz="2400" b="1" dirty="0">
                <a:solidFill>
                  <a:schemeClr val="accent1"/>
                </a:solidFill>
                <a:latin typeface="Roboto" panose="02000000000000000000" pitchFamily="2" charset="0"/>
                <a:ea typeface="Roboto" panose="02000000000000000000" pitchFamily="2" charset="0"/>
              </a:rPr>
              <a:t>Meeting Summary</a:t>
            </a:r>
          </a:p>
        </p:txBody>
      </p:sp>
      <p:sp>
        <p:nvSpPr>
          <p:cNvPr id="4" name="Slide Number Placeholder 3">
            <a:extLst>
              <a:ext uri="{FF2B5EF4-FFF2-40B4-BE49-F238E27FC236}">
                <a16:creationId xmlns:a16="http://schemas.microsoft.com/office/drawing/2014/main" id="{1386EB6F-04D2-1E48-B0DC-D15E14EFF800}"/>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1A321C3-34F9-B146-9EAC-EB027FA17480}" type="slidenum">
              <a:rPr kumimoji="0" lang="en-CA" sz="1200" b="0" i="0" u="none" strike="noStrike" kern="1200" cap="none" spc="0" normalizeH="0" baseline="0" noProof="0" smtClean="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endParaRPr>
          </a:p>
        </p:txBody>
      </p:sp>
      <p:sp>
        <p:nvSpPr>
          <p:cNvPr id="3" name="TextBox 2">
            <a:extLst>
              <a:ext uri="{FF2B5EF4-FFF2-40B4-BE49-F238E27FC236}">
                <a16:creationId xmlns:a16="http://schemas.microsoft.com/office/drawing/2014/main" id="{90460597-AF33-59A0-CE14-AD25DCE9C4EE}"/>
              </a:ext>
            </a:extLst>
          </p:cNvPr>
          <p:cNvSpPr txBox="1"/>
          <p:nvPr/>
        </p:nvSpPr>
        <p:spPr>
          <a:xfrm>
            <a:off x="1" y="1491334"/>
            <a:ext cx="11707738" cy="7496219"/>
          </a:xfrm>
          <a:prstGeom prst="rect">
            <a:avLst/>
          </a:prstGeom>
          <a:noFill/>
        </p:spPr>
        <p:txBody>
          <a:bodyPr wrap="square" lIns="91440" tIns="45720" rIns="91440" bIns="45720" rtlCol="0" anchor="t">
            <a:spAutoFit/>
          </a:bodyPr>
          <a:lstStyle/>
          <a:p>
            <a:pPr algn="just" rtl="0" fontAlgn="base"/>
            <a:endPar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indent="-285750" algn="just" fontAlgn="base">
              <a:buFont typeface="Arial" panose="020B0604020202020204" pitchFamily="34" charset="0"/>
              <a:buChar char="•"/>
            </a:pPr>
            <a:r>
              <a:rPr lang="en-US" sz="1600" b="0" i="0" dirty="0">
                <a:solidFill>
                  <a:srgbClr val="000000"/>
                </a:solidFill>
                <a:effectLst/>
                <a:latin typeface="Roboto"/>
                <a:ea typeface="Roboto"/>
                <a:cs typeface="Roboto"/>
              </a:rPr>
              <a:t>CADTH provided an update on the development of the </a:t>
            </a:r>
            <a:r>
              <a:rPr lang="en-US" sz="1600" dirty="0">
                <a:solidFill>
                  <a:srgbClr val="000000"/>
                </a:solidFill>
                <a:latin typeface="Roboto"/>
                <a:ea typeface="Roboto"/>
                <a:cs typeface="Roboto"/>
              </a:rPr>
              <a:t>RWE guidance document</a:t>
            </a:r>
            <a:r>
              <a:rPr lang="en-US" sz="1600" b="0" i="0" dirty="0">
                <a:solidFill>
                  <a:srgbClr val="000000"/>
                </a:solidFill>
                <a:effectLst/>
                <a:latin typeface="Roboto"/>
                <a:ea typeface="Roboto"/>
                <a:cs typeface="Roboto"/>
              </a:rPr>
              <a:t> and a broad </a:t>
            </a:r>
            <a:r>
              <a:rPr lang="en-US" sz="1600" dirty="0">
                <a:solidFill>
                  <a:srgbClr val="000000"/>
                </a:solidFill>
                <a:latin typeface="Roboto"/>
                <a:ea typeface="Roboto"/>
                <a:cs typeface="Roboto"/>
              </a:rPr>
              <a:t>overview of the s</a:t>
            </a:r>
            <a:r>
              <a:rPr lang="en-US" sz="1600" b="0" i="0" dirty="0">
                <a:solidFill>
                  <a:srgbClr val="000000"/>
                </a:solidFill>
                <a:effectLst/>
                <a:latin typeface="Roboto"/>
                <a:ea typeface="Roboto"/>
                <a:cs typeface="Roboto"/>
              </a:rPr>
              <a:t>takeholder </a:t>
            </a:r>
            <a:r>
              <a:rPr lang="en-US" sz="1600" dirty="0">
                <a:solidFill>
                  <a:srgbClr val="000000"/>
                </a:solidFill>
                <a:latin typeface="Roboto"/>
                <a:ea typeface="Roboto"/>
                <a:cs typeface="Roboto"/>
              </a:rPr>
              <a:t>f</a:t>
            </a:r>
            <a:r>
              <a:rPr lang="en-US" sz="1600" b="0" i="0" dirty="0">
                <a:solidFill>
                  <a:srgbClr val="000000"/>
                </a:solidFill>
                <a:effectLst/>
                <a:latin typeface="Roboto"/>
                <a:ea typeface="Roboto"/>
                <a:cs typeface="Roboto"/>
              </a:rPr>
              <a:t>eedback received </a:t>
            </a:r>
            <a:r>
              <a:rPr lang="en-US" sz="1600" dirty="0">
                <a:solidFill>
                  <a:srgbClr val="000000"/>
                </a:solidFill>
                <a:latin typeface="Roboto"/>
                <a:ea typeface="Roboto"/>
                <a:cs typeface="Roboto"/>
              </a:rPr>
              <a:t>during the public consultation period (November 2022 to </a:t>
            </a:r>
            <a:r>
              <a:rPr lang="en-US" sz="1600" b="0" i="0" dirty="0">
                <a:solidFill>
                  <a:srgbClr val="000000"/>
                </a:solidFill>
                <a:effectLst/>
                <a:latin typeface="Roboto"/>
                <a:ea typeface="Roboto"/>
                <a:cs typeface="Roboto"/>
              </a:rPr>
              <a:t>January 2023). There was a high level of engagement from diverse stakeholders, including international HTAs. Feedback concerning methodology was addressed during an expert panel committee meeting </a:t>
            </a:r>
            <a:r>
              <a:rPr lang="en-US" sz="1600" dirty="0">
                <a:solidFill>
                  <a:srgbClr val="000000"/>
                </a:solidFill>
                <a:latin typeface="Roboto"/>
                <a:ea typeface="Roboto"/>
                <a:cs typeface="Roboto"/>
              </a:rPr>
              <a:t>on </a:t>
            </a:r>
            <a:r>
              <a:rPr lang="en-US" sz="1600" b="0" i="0" dirty="0">
                <a:solidFill>
                  <a:srgbClr val="000000"/>
                </a:solidFill>
                <a:effectLst/>
                <a:latin typeface="Roboto"/>
                <a:ea typeface="Roboto"/>
                <a:cs typeface="Roboto"/>
              </a:rPr>
              <a:t>March 1. There is ongoing interorganizational collaboration to address nonmethodological feedback. </a:t>
            </a:r>
          </a:p>
          <a:p>
            <a:pPr algn="just" rtl="0" fontAlgn="base"/>
            <a:endPar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endPar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indent="-285750" algn="just" fontAlgn="base">
              <a:buFont typeface="Arial" panose="020B0604020202020204" pitchFamily="34" charset="0"/>
              <a:buChar char="•"/>
            </a:pPr>
            <a:r>
              <a:rPr lang="en-US" sz="1600" b="0" i="0" dirty="0">
                <a:solidFill>
                  <a:srgbClr val="000000"/>
                </a:solidFill>
                <a:effectLst/>
                <a:latin typeface="Roboto"/>
                <a:ea typeface="Roboto"/>
                <a:cs typeface="Roboto"/>
              </a:rPr>
              <a:t>A high-level update was provided on CADTH RWE l</a:t>
            </a:r>
            <a:r>
              <a:rPr lang="en-US" sz="1600" dirty="0">
                <a:solidFill>
                  <a:srgbClr val="000000"/>
                </a:solidFill>
                <a:latin typeface="Roboto"/>
                <a:ea typeface="Roboto"/>
                <a:cs typeface="Roboto"/>
              </a:rPr>
              <a:t>earning projects that concern</a:t>
            </a:r>
            <a:r>
              <a:rPr lang="en-US" sz="1600" b="0" i="0" dirty="0">
                <a:solidFill>
                  <a:srgbClr val="000000"/>
                </a:solidFill>
                <a:effectLst/>
                <a:latin typeface="Roboto"/>
                <a:ea typeface="Roboto"/>
                <a:cs typeface="Roboto"/>
              </a:rPr>
              <a:t> the optimization of the integration of RWE into the domain of drugs for rare disease. Report development is in progress, including a summary report of the work and the learnings from the RWE learning </a:t>
            </a:r>
            <a:r>
              <a:rPr lang="en-US" sz="1600" dirty="0">
                <a:solidFill>
                  <a:srgbClr val="000000"/>
                </a:solidFill>
                <a:latin typeface="Roboto"/>
                <a:ea typeface="Roboto"/>
                <a:cs typeface="Roboto"/>
              </a:rPr>
              <a:t>p</a:t>
            </a:r>
            <a:r>
              <a:rPr lang="en-US" sz="1600" b="0" i="0" dirty="0">
                <a:solidFill>
                  <a:srgbClr val="000000"/>
                </a:solidFill>
                <a:effectLst/>
                <a:latin typeface="Roboto"/>
                <a:ea typeface="Roboto"/>
                <a:cs typeface="Roboto"/>
              </a:rPr>
              <a:t>eriod.  </a:t>
            </a:r>
          </a:p>
          <a:p>
            <a:pPr marL="742950" lvl="1" indent="-285750" algn="just" fontAlgn="base">
              <a:buFont typeface="Arial" panose="020B0604020202020204" pitchFamily="34" charset="0"/>
              <a:buChar char="•"/>
            </a:pPr>
            <a:r>
              <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There was discussion about the value of generating a detailed overview of learnings for the RWE Steering Committee to support consideration of how these learnings may influence RWE generation (e.g., through registries).  </a:t>
            </a:r>
          </a:p>
          <a:p>
            <a:pPr marL="742950" lvl="1" indent="-285750" algn="just" fontAlgn="base">
              <a:buFont typeface="Arial" panose="020B0604020202020204" pitchFamily="34" charset="0"/>
              <a:buChar char="•"/>
            </a:pPr>
            <a:endPar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742950" lvl="1" indent="-285750" algn="just" fontAlgn="base">
              <a:buFont typeface="Arial" panose="020B0604020202020204" pitchFamily="34" charset="0"/>
              <a:buChar char="•"/>
            </a:pPr>
            <a:endParaRPr lang="en-US"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indent="-285750" algn="just" fontAlgn="base">
              <a:buFont typeface="Arial" panose="020B0604020202020204" pitchFamily="34" charset="0"/>
              <a:buChar char="•"/>
            </a:pPr>
            <a:r>
              <a:rPr lang="en-US" sz="1600" b="0" i="0" dirty="0">
                <a:solidFill>
                  <a:srgbClr val="000000"/>
                </a:solidFill>
                <a:effectLst/>
                <a:latin typeface="Roboto"/>
                <a:ea typeface="Roboto"/>
                <a:cs typeface="Roboto"/>
              </a:rPr>
              <a:t>The </a:t>
            </a:r>
            <a:r>
              <a:rPr lang="en-US" sz="1600" b="0" i="0" dirty="0">
                <a:solidFill>
                  <a:srgbClr val="000000"/>
                </a:solidFill>
                <a:effectLst/>
                <a:latin typeface="Roboto"/>
                <a:ea typeface="Roboto"/>
                <a:cs typeface="Roboto"/>
                <a:hlinkClick r:id="rId4"/>
              </a:rPr>
              <a:t>terms of reference </a:t>
            </a:r>
            <a:r>
              <a:rPr lang="en-US" sz="1600" b="0" i="0" dirty="0">
                <a:solidFill>
                  <a:srgbClr val="000000"/>
                </a:solidFill>
                <a:effectLst/>
                <a:latin typeface="Roboto"/>
                <a:ea typeface="Roboto"/>
                <a:cs typeface="Roboto"/>
              </a:rPr>
              <a:t>were reviewed, and the future role of the </a:t>
            </a:r>
            <a:r>
              <a:rPr lang="en-US" sz="1600" dirty="0">
                <a:solidFill>
                  <a:srgbClr val="000000"/>
                </a:solidFill>
                <a:latin typeface="Roboto"/>
                <a:ea typeface="Roboto"/>
                <a:cs typeface="Roboto"/>
              </a:rPr>
              <a:t>RWE Steering Committee was</a:t>
            </a:r>
            <a:r>
              <a:rPr lang="en-US" sz="1600" b="0" i="0" dirty="0">
                <a:solidFill>
                  <a:srgbClr val="000000"/>
                </a:solidFill>
                <a:effectLst/>
                <a:latin typeface="Roboto"/>
                <a:ea typeface="Roboto"/>
                <a:cs typeface="Roboto"/>
              </a:rPr>
              <a:t> discussed. As the focus evolves from learning projects to implementation, various members provided thoughts on how the committee can continue to propel the integration of RWE forward while maintaining best practices and collaboration with key stakeholders. </a:t>
            </a:r>
          </a:p>
          <a:p>
            <a:pPr algn="just"/>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endParaRPr lang="en-CA" sz="1600" dirty="0">
              <a:effectLst/>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endParaRPr lang="en-CA" sz="160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endParaRPr lang="en-CA" sz="160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endParaRPr lang="en-CA" sz="1600" dirty="0">
              <a:latin typeface="Roboto" panose="02000000000000000000" pitchFamily="2" charset="0"/>
              <a:ea typeface="Roboto" panose="02000000000000000000" pitchFamily="2" charset="0"/>
              <a:cs typeface="Roboto" panose="02000000000000000000" pitchFamily="2" charset="0"/>
            </a:endParaRPr>
          </a:p>
          <a:p>
            <a:pPr algn="just"/>
            <a:endParaRPr lang="en-CA" sz="1600" dirty="0">
              <a:latin typeface="Roboto" panose="02000000000000000000" pitchFamily="2" charset="0"/>
              <a:ea typeface="Roboto" panose="02000000000000000000" pitchFamily="2" charset="0"/>
              <a:cs typeface="Roboto" panose="02000000000000000000" pitchFamily="2" charset="0"/>
            </a:endParaRPr>
          </a:p>
          <a:p>
            <a:pPr algn="just"/>
            <a:endParaRPr lang="en-CA" sz="1600" dirty="0">
              <a:latin typeface="Roboto" panose="02000000000000000000" pitchFamily="2" charset="0"/>
              <a:ea typeface="Roboto" panose="02000000000000000000" pitchFamily="2" charset="0"/>
              <a:cs typeface="Roboto" panose="02000000000000000000" pitchFamily="2" charset="0"/>
            </a:endParaRPr>
          </a:p>
          <a:p>
            <a:pPr algn="just"/>
            <a:endParaRPr lang="en-CA" sz="1600" dirty="0">
              <a:latin typeface="Roboto" panose="02000000000000000000" pitchFamily="2" charset="0"/>
              <a:ea typeface="Roboto" panose="02000000000000000000" pitchFamily="2" charset="0"/>
              <a:cs typeface="Roboto" panose="02000000000000000000" pitchFamily="2" charset="0"/>
            </a:endParaRPr>
          </a:p>
          <a:p>
            <a:pPr algn="just"/>
            <a:endParaRPr lang="en-CA" sz="1600" dirty="0">
              <a:latin typeface="Roboto" panose="02000000000000000000" pitchFamily="2" charset="0"/>
              <a:ea typeface="Roboto" panose="02000000000000000000" pitchFamily="2" charset="0"/>
              <a:cs typeface="Roboto" panose="02000000000000000000" pitchFamily="2" charset="0"/>
            </a:endParaRPr>
          </a:p>
          <a:p>
            <a:pPr algn="just"/>
            <a:endParaRPr lang="en-CA" sz="1600" dirty="0">
              <a:latin typeface="Roboto" panose="02000000000000000000" pitchFamily="2" charset="0"/>
              <a:ea typeface="Roboto" panose="02000000000000000000" pitchFamily="2" charset="0"/>
              <a:cs typeface="Roboto" panose="02000000000000000000" pitchFamily="2" charset="0"/>
            </a:endParaRPr>
          </a:p>
          <a:p>
            <a:pPr algn="just"/>
            <a:endParaRPr lang="en-CA"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1681442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79316A-28E8-F546-BB91-1B86C4D2270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1A321C3-34F9-B146-9EAC-EB027FA17480}" type="slidenum">
              <a:rPr kumimoji="0" lang="en-CA" sz="1200" b="0" i="0" u="none" strike="noStrike" kern="1200" cap="none" spc="0" normalizeH="0" baseline="0" noProof="0" smtClean="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srgbClr val="545454"/>
              </a:solidFill>
              <a:effectLst/>
              <a:uLnTx/>
              <a:uFill>
                <a:solidFill>
                  <a:srgbClr val="0067B9"/>
                </a:solidFill>
              </a:uFill>
              <a:latin typeface="Poppins SemiBold" pitchFamily="2" charset="77"/>
              <a:ea typeface="Roboto Light" panose="02000000000000000000" pitchFamily="2" charset="0"/>
              <a:cs typeface="Poppins SemiBold" pitchFamily="2" charset="77"/>
            </a:endParaRPr>
          </a:p>
        </p:txBody>
      </p:sp>
      <p:sp>
        <p:nvSpPr>
          <p:cNvPr id="3" name="TextBox 2">
            <a:extLst>
              <a:ext uri="{FF2B5EF4-FFF2-40B4-BE49-F238E27FC236}">
                <a16:creationId xmlns:a16="http://schemas.microsoft.com/office/drawing/2014/main" id="{3D6E3913-096E-A6DD-76E7-E40795FF26AC}"/>
              </a:ext>
            </a:extLst>
          </p:cNvPr>
          <p:cNvSpPr txBox="1"/>
          <p:nvPr/>
        </p:nvSpPr>
        <p:spPr>
          <a:xfrm>
            <a:off x="562643" y="5857956"/>
            <a:ext cx="5907819" cy="646331"/>
          </a:xfrm>
          <a:prstGeom prst="rect">
            <a:avLst/>
          </a:prstGeom>
          <a:noFill/>
          <a:ln>
            <a:solidFill>
              <a:srgbClr val="FF0000"/>
            </a:solidFill>
          </a:ln>
        </p:spPr>
        <p:txBody>
          <a:bodyPr wrap="square" rtlCol="0">
            <a:spAutoFit/>
          </a:bodyPr>
          <a:lstStyle/>
          <a:p>
            <a:r>
              <a:rPr lang="en-US" b="1" dirty="0"/>
              <a:t>For more information on CADTH RWE team activities, please visit the </a:t>
            </a:r>
            <a:r>
              <a:rPr lang="en-US" b="1" dirty="0">
                <a:hlinkClick r:id="rId2"/>
              </a:rPr>
              <a:t>RWE landing page </a:t>
            </a:r>
            <a:r>
              <a:rPr lang="en-US" b="1" dirty="0"/>
              <a:t>or contact us at RWE@CADTH.ca</a:t>
            </a:r>
            <a:endParaRPr lang="en-CA" b="1" dirty="0"/>
          </a:p>
        </p:txBody>
      </p:sp>
      <p:sp>
        <p:nvSpPr>
          <p:cNvPr id="5" name="TextBox 4">
            <a:extLst>
              <a:ext uri="{FF2B5EF4-FFF2-40B4-BE49-F238E27FC236}">
                <a16:creationId xmlns:a16="http://schemas.microsoft.com/office/drawing/2014/main" id="{EE5001BD-1BF4-B526-118C-C164F49BA4FB}"/>
              </a:ext>
            </a:extLst>
          </p:cNvPr>
          <p:cNvSpPr txBox="1"/>
          <p:nvPr/>
        </p:nvSpPr>
        <p:spPr>
          <a:xfrm>
            <a:off x="941701" y="1395132"/>
            <a:ext cx="10561186" cy="461665"/>
          </a:xfrm>
          <a:prstGeom prst="rect">
            <a:avLst/>
          </a:prstGeom>
          <a:noFill/>
        </p:spPr>
        <p:txBody>
          <a:bodyPr wrap="square" rtlCol="0">
            <a:spAutoFit/>
          </a:bodyPr>
          <a:lstStyle/>
          <a:p>
            <a:r>
              <a:rPr lang="en-CA" sz="2400" b="1" dirty="0">
                <a:solidFill>
                  <a:schemeClr val="accent1"/>
                </a:solidFill>
                <a:latin typeface="Roboto" panose="02000000000000000000" pitchFamily="2" charset="0"/>
                <a:ea typeface="Roboto" panose="02000000000000000000" pitchFamily="2" charset="0"/>
              </a:rPr>
              <a:t>Next Steering Committee Meeting:</a:t>
            </a:r>
            <a:r>
              <a:rPr lang="en-CA" sz="2400" dirty="0">
                <a:latin typeface="Roboto" panose="02000000000000000000" pitchFamily="2" charset="0"/>
                <a:ea typeface="Roboto" panose="02000000000000000000" pitchFamily="2" charset="0"/>
              </a:rPr>
              <a:t> June 13, 2023, 1:00 p.m. to 2:30 p.m. ET</a:t>
            </a:r>
          </a:p>
        </p:txBody>
      </p:sp>
    </p:spTree>
    <p:extLst>
      <p:ext uri="{BB962C8B-B14F-4D97-AF65-F5344CB8AC3E}">
        <p14:creationId xmlns:p14="http://schemas.microsoft.com/office/powerpoint/2010/main" val="29604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515435"/>
      </p:ext>
    </p:extLst>
  </p:cSld>
  <p:clrMapOvr>
    <a:masterClrMapping/>
  </p:clrMapOvr>
</p:sld>
</file>

<file path=ppt/theme/theme1.xml><?xml version="1.0" encoding="utf-8"?>
<a:theme xmlns:a="http://schemas.openxmlformats.org/drawingml/2006/main" name="Standar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524494952022_cadth_ppt_template_v3.potx  -  Read-Only" id="{181B1017-ED77-4516-867B-8B2CC8C3F10B}" vid="{6BE8AAE2-F97A-4574-BC98-D8E106489244}"/>
    </a:ext>
  </a:extLst>
</a:theme>
</file>

<file path=ppt/theme/theme2.xml><?xml version="1.0" encoding="utf-8"?>
<a:theme xmlns:a="http://schemas.openxmlformats.org/drawingml/2006/main" name="Full Pag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524494952022_cadth_ppt_template_v3.potx  -  Read-Only" id="{181B1017-ED77-4516-867B-8B2CC8C3F10B}" vid="{9B7398F6-6EA7-41EC-96AA-601E98FADBFD}"/>
    </a:ext>
  </a:extLst>
</a:theme>
</file>

<file path=ppt/theme/theme3.xml><?xml version="1.0" encoding="utf-8"?>
<a:theme xmlns:a="http://schemas.openxmlformats.org/drawingml/2006/main" name="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524494952022_cadth_ppt_template_v3.potx  -  Read-Only" id="{181B1017-ED77-4516-867B-8B2CC8C3F10B}" vid="{E3333CA8-B510-4A7D-AD50-1ACEC98240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ea7fb9-91d2-463f-a15b-ee59d1ea457c" xsi:nil="true"/>
    <lcf76f155ced4ddcb4097134ff3c332f xmlns="1ff43383-2faf-479c-8d1d-97c2b708aee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2BEC7F93630C42924AC495C271EAFA" ma:contentTypeVersion="17" ma:contentTypeDescription="Create a new document." ma:contentTypeScope="" ma:versionID="5a7576ec26a44a58eca9fe6dbd0c7779">
  <xsd:schema xmlns:xsd="http://www.w3.org/2001/XMLSchema" xmlns:xs="http://www.w3.org/2001/XMLSchema" xmlns:p="http://schemas.microsoft.com/office/2006/metadata/properties" xmlns:ns2="1ff43383-2faf-479c-8d1d-97c2b708aee9" xmlns:ns3="b7ea7fb9-91d2-463f-a15b-ee59d1ea457c" targetNamespace="http://schemas.microsoft.com/office/2006/metadata/properties" ma:root="true" ma:fieldsID="7614d2c073fb3e3568e11c12285e71ca" ns2:_="" ns3:_="">
    <xsd:import namespace="1ff43383-2faf-479c-8d1d-97c2b708aee9"/>
    <xsd:import namespace="b7ea7fb9-91d2-463f-a15b-ee59d1ea45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43383-2faf-479c-8d1d-97c2b708ae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f20bb9-cf8e-401f-80ac-d315a809319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ea7fb9-91d2-463f-a15b-ee59d1ea457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3a17f01-6697-419f-83f6-2611933caf9c}" ma:internalName="TaxCatchAll" ma:showField="CatchAllData" ma:web="b7ea7fb9-91d2-463f-a15b-ee59d1ea45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CCA25D-9ACC-4197-B963-6B9C4D97D591}">
  <ds:schemaRefs>
    <ds:schemaRef ds:uri="http://schemas.microsoft.com/office/infopath/2007/PartnerControls"/>
    <ds:schemaRef ds:uri="http://purl.org/dc/terms/"/>
    <ds:schemaRef ds:uri="http://schemas.microsoft.com/office/2006/documentManagement/types"/>
    <ds:schemaRef ds:uri="b7ea7fb9-91d2-463f-a15b-ee59d1ea457c"/>
    <ds:schemaRef ds:uri="1ff43383-2faf-479c-8d1d-97c2b708aee9"/>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C266A29-6A37-4CD6-B6E5-A69B38BB8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f43383-2faf-479c-8d1d-97c2b708aee9"/>
    <ds:schemaRef ds:uri="b7ea7fb9-91d2-463f-a15b-ee59d1ea4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425E07-5DA4-4125-8E8B-C240E28E2C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4524494952022_cadth_ppt_template_v3</Template>
  <TotalTime>424</TotalTime>
  <Words>436</Words>
  <Application>Microsoft Office PowerPoint</Application>
  <PresentationFormat>Widescreen</PresentationFormat>
  <Paragraphs>59</Paragraphs>
  <Slides>5</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vt:i4>
      </vt:variant>
    </vt:vector>
  </HeadingPairs>
  <TitlesOfParts>
    <vt:vector size="16" baseType="lpstr">
      <vt:lpstr>Wingdings</vt:lpstr>
      <vt:lpstr>Calibri</vt:lpstr>
      <vt:lpstr>Roboto Light</vt:lpstr>
      <vt:lpstr>Roboto</vt:lpstr>
      <vt:lpstr>Arial</vt:lpstr>
      <vt:lpstr>Poppins SemiBold</vt:lpstr>
      <vt:lpstr>Poppins</vt:lpstr>
      <vt:lpstr>Courier New</vt:lpstr>
      <vt:lpstr>Standard Slides</vt:lpstr>
      <vt:lpstr>Full Page Image</vt:lpstr>
      <vt:lpstr>Blue</vt:lpstr>
      <vt:lpstr>RWE Steering Committee Meeting Summary</vt:lpstr>
      <vt:lpstr>Agenda</vt:lpstr>
      <vt:lpstr>Meeting 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RWE Steering Committee Meeting Summary</dc:title>
  <dc:creator>Abera Surendran</dc:creator>
  <cp:lastModifiedBy>Kimberley Stuckey Haulena</cp:lastModifiedBy>
  <cp:revision>10</cp:revision>
  <dcterms:created xsi:type="dcterms:W3CDTF">2023-03-22T13:55:56Z</dcterms:created>
  <dcterms:modified xsi:type="dcterms:W3CDTF">2023-06-05T15:37:44Z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0x0101005B2BEC7F93630C42924AC495C271EAFA</vt:lpwstr>
  </property>
  <property fmtid="{D5CDD505-2E9C-101B-9397-08002B2CF9AE}" pid="3" name="MediaServiceImageTags">
    <vt:lpwstr/>
  </property>
</Properties>
</file>