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4"/>
    <p:sldMasterId id="2147483678" r:id="rId5"/>
    <p:sldMasterId id="2147483668" r:id="rId6"/>
  </p:sldMasterIdLst>
  <p:notesMasterIdLst>
    <p:notesMasterId r:id="rId12"/>
  </p:notesMasterIdLst>
  <p:sldIdLst>
    <p:sldId id="268" r:id="rId7"/>
    <p:sldId id="273" r:id="rId8"/>
    <p:sldId id="276" r:id="rId9"/>
    <p:sldId id="274" r:id="rId10"/>
    <p:sldId id="275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Poppins SemiBold" panose="00000700000000000000" pitchFamily="2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Roboto Light" panose="02000000000000000000" pitchFamily="2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B9"/>
    <a:srgbClr val="545454"/>
    <a:srgbClr val="D0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3375" autoAdjust="0"/>
    <p:restoredTop sz="88954" autoAdjust="0"/>
  </p:normalViewPr>
  <p:slideViewPr>
    <p:cSldViewPr snapToGrid="0" snapToObjects="1" showGuides="1">
      <p:cViewPr varScale="1">
        <p:scale>
          <a:sx n="64" d="100"/>
          <a:sy n="64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12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font" Target="fonts/font7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ah Husein" userId="88589d9a-a9f9-45bb-82bb-111bcbef64f5" providerId="ADAL" clId="{F95C8CBA-730A-4D96-A49B-05400A97B907}"/>
    <pc:docChg chg="modSld">
      <pc:chgData name="Farah Husein" userId="88589d9a-a9f9-45bb-82bb-111bcbef64f5" providerId="ADAL" clId="{F95C8CBA-730A-4D96-A49B-05400A97B907}" dt="2023-06-22T18:36:55.311" v="0" actId="108"/>
      <pc:docMkLst>
        <pc:docMk/>
      </pc:docMkLst>
      <pc:sldChg chg="modSp mod">
        <pc:chgData name="Farah Husein" userId="88589d9a-a9f9-45bb-82bb-111bcbef64f5" providerId="ADAL" clId="{F95C8CBA-730A-4D96-A49B-05400A97B907}" dt="2023-06-22T18:36:55.311" v="0" actId="108"/>
        <pc:sldMkLst>
          <pc:docMk/>
          <pc:sldMk cId="3716814428" sldId="276"/>
        </pc:sldMkLst>
        <pc:spChg chg="mod">
          <ac:chgData name="Farah Husein" userId="88589d9a-a9f9-45bb-82bb-111bcbef64f5" providerId="ADAL" clId="{F95C8CBA-730A-4D96-A49B-05400A97B907}" dt="2023-06-22T18:36:55.311" v="0" actId="108"/>
          <ac:spMkLst>
            <pc:docMk/>
            <pc:sldMk cId="3716814428" sldId="276"/>
            <ac:spMk id="3" creationId="{90460597-AF33-59A0-CE14-AD25DCE9C4E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2296F-D300-7C41-92C3-CA1EEACD7D76}" type="datetimeFigureOut">
              <a:rPr lang="en-CA" smtClean="0"/>
              <a:t>06/07/2023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6A83E-25F3-D24A-B231-0D70D048928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729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6A83E-25F3-D24A-B231-0D70D0489289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0714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6A83E-25F3-D24A-B231-0D70D0489289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246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Blue">
    <p:bg>
      <p:bgPr>
        <a:solidFill>
          <a:srgbClr val="0067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1CAB98-8648-F746-91E4-2DA2D2F882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7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01597A-2660-1040-AC49-812CE8476F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157708"/>
            <a:ext cx="8712200" cy="30841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6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A5C758-E634-2A4E-A55E-8156CB3DFC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5371289"/>
            <a:ext cx="8712200" cy="993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5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E2AC95-1692-CC60-B6E7-3D7AC55BAA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022" y="549965"/>
            <a:ext cx="3796409" cy="87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22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page">
    <p:bg>
      <p:bgPr>
        <a:solidFill>
          <a:srgbClr val="0067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1AAD78-AAB1-D547-9473-42E50CBFAC9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7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27468-FECC-AE42-9960-21155C763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4075" y="2681605"/>
            <a:ext cx="1603851" cy="149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79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1C985D-0BA2-C149-BF3F-331FA682E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321C3-34F9-B146-9EAC-EB027FA1748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B2CBC8E-699A-5644-9471-844A077FC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804" y="539433"/>
            <a:ext cx="8815284" cy="8779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0947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1C985D-0BA2-C149-BF3F-331FA682E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321C3-34F9-B146-9EAC-EB027FA1748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3565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ent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315DB87-9DD4-EA44-80C5-A47472D37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358" y="1513750"/>
            <a:ext cx="8815284" cy="87795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ADFD7B2-049F-A04A-BCF4-85A8432C82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88358" y="2905760"/>
            <a:ext cx="8815284" cy="3331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Wingdings" pitchFamily="2" charset="2"/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85800" indent="-228600">
              <a:buFont typeface="Arial" panose="020B0604020202020204" pitchFamily="34" charset="0"/>
              <a:buChar char="•"/>
              <a:defRPr sz="16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Wingdings" pitchFamily="2" charset="2"/>
              <a:buChar char="§"/>
              <a:defRPr sz="1600"/>
            </a:lvl4pPr>
            <a:lvl5pPr marL="2057400" indent="-22860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Body copy text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1C985D-0BA2-C149-BF3F-331FA682E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321C3-34F9-B146-9EAC-EB027FA1748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5623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u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86C0D0-1BDD-3545-8DEB-9D3B241A27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321C3-34F9-B146-9EAC-EB027FA1748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355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EEFCE3-D727-EB44-A4BB-BE492F12A1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943D47-CF18-A540-97D3-24576D356E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007068"/>
            <a:ext cx="8712200" cy="339955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6100"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E030CD4-6F91-B444-8F91-9BAD422436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5442033"/>
            <a:ext cx="8712200" cy="9191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5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792743-A8DD-32E0-1A27-DBA4EA9237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022" y="549965"/>
            <a:ext cx="3812878" cy="8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7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315DB87-9DD4-EA44-80C5-A47472D37A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804" y="1513750"/>
            <a:ext cx="8815284" cy="8779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1C985D-0BA2-C149-BF3F-331FA682E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321C3-34F9-B146-9EAC-EB027FA1748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9B739-40A2-224C-8EE3-5DB0D0F2815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20804" y="2905760"/>
            <a:ext cx="8815284" cy="33315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714375" indent="-357188">
              <a:buClr>
                <a:schemeClr val="tx1"/>
              </a:buClr>
              <a:buFont typeface="Courier New" panose="02070309020205020404" pitchFamily="49" charset="0"/>
              <a:buChar char="o"/>
              <a:defRPr/>
            </a:lvl2pPr>
            <a:lvl3pPr marL="635000" indent="263525">
              <a:buClr>
                <a:schemeClr val="tx1"/>
              </a:buClr>
              <a:buFont typeface="Wingdings" pitchFamily="2" charset="2"/>
              <a:buChar char="§"/>
              <a:defRPr sz="1600"/>
            </a:lvl3pPr>
            <a:lvl4pPr>
              <a:buClr>
                <a:schemeClr val="tx1"/>
              </a:buClr>
              <a:defRPr sz="1600"/>
            </a:lvl4pPr>
            <a:lvl5pPr marL="1163638" indent="225425">
              <a:buClr>
                <a:schemeClr val="tx1"/>
              </a:buClr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Body Copy Text Here</a:t>
            </a:r>
          </a:p>
        </p:txBody>
      </p:sp>
    </p:spTree>
    <p:extLst>
      <p:ext uri="{BB962C8B-B14F-4D97-AF65-F5344CB8AC3E}">
        <p14:creationId xmlns:p14="http://schemas.microsoft.com/office/powerpoint/2010/main" val="3702830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1C985D-0BA2-C149-BF3F-331FA682E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321C3-34F9-B146-9EAC-EB027FA1748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B2CBC8E-699A-5644-9471-844A077FC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804" y="1513750"/>
            <a:ext cx="8815284" cy="8779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571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2E6E2B-FB4A-6045-8EE7-3A3D1E0CBE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A321C3-34F9-B146-9EAC-EB027FA1748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6DDDFC-58F2-954B-BB91-157D91ECF9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804" y="1513750"/>
            <a:ext cx="8815284" cy="8779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1E75117-2D49-7F4D-BAF3-A03AB8CE385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20804" y="2905760"/>
            <a:ext cx="4199571" cy="33315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714375" indent="-357188">
              <a:buClr>
                <a:schemeClr val="tx1"/>
              </a:buClr>
              <a:buFont typeface="Courier New" panose="02070309020205020404" pitchFamily="49" charset="0"/>
              <a:buChar char="o"/>
              <a:defRPr/>
            </a:lvl2pPr>
            <a:lvl3pPr marL="635000" indent="263525">
              <a:buClr>
                <a:schemeClr val="tx1"/>
              </a:buClr>
              <a:buFont typeface="Wingdings" pitchFamily="2" charset="2"/>
              <a:buChar char="§"/>
              <a:defRPr sz="1600"/>
            </a:lvl3pPr>
            <a:lvl4pPr>
              <a:buClr>
                <a:schemeClr val="tx1"/>
              </a:buClr>
              <a:defRPr sz="1600"/>
            </a:lvl4pPr>
            <a:lvl5pPr marL="1163638" indent="225425">
              <a:buClr>
                <a:schemeClr val="tx1"/>
              </a:buClr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Body Copy Text Here</a:t>
            </a:r>
          </a:p>
        </p:txBody>
      </p:sp>
    </p:spTree>
    <p:extLst>
      <p:ext uri="{BB962C8B-B14F-4D97-AF65-F5344CB8AC3E}">
        <p14:creationId xmlns:p14="http://schemas.microsoft.com/office/powerpoint/2010/main" val="232253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48B8EA-7356-DF4A-8A6C-A78216B8047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A321C3-34F9-B146-9EAC-EB027FA1748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40AB1F-0DA7-454C-8FFE-3D85065DBA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804" y="1513750"/>
            <a:ext cx="8815284" cy="8779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A9BF07-D432-6446-9BB6-C719ABED425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136517" y="2905760"/>
            <a:ext cx="4199571" cy="33315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714375" indent="-357188">
              <a:buClr>
                <a:schemeClr val="tx1"/>
              </a:buClr>
              <a:buFont typeface="Courier New" panose="02070309020205020404" pitchFamily="49" charset="0"/>
              <a:buChar char="o"/>
              <a:defRPr/>
            </a:lvl2pPr>
            <a:lvl3pPr marL="635000" indent="263525">
              <a:buClr>
                <a:schemeClr val="tx1"/>
              </a:buClr>
              <a:buFont typeface="Wingdings" pitchFamily="2" charset="2"/>
              <a:buChar char="§"/>
              <a:defRPr sz="1600"/>
            </a:lvl3pPr>
            <a:lvl4pPr>
              <a:buClr>
                <a:schemeClr val="tx1"/>
              </a:buClr>
              <a:defRPr sz="1600"/>
            </a:lvl4pPr>
            <a:lvl5pPr marL="1163638" indent="225425">
              <a:buClr>
                <a:schemeClr val="tx1"/>
              </a:buClr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Body Copy Text Here</a:t>
            </a:r>
          </a:p>
        </p:txBody>
      </p:sp>
    </p:spTree>
    <p:extLst>
      <p:ext uri="{BB962C8B-B14F-4D97-AF65-F5344CB8AC3E}">
        <p14:creationId xmlns:p14="http://schemas.microsoft.com/office/powerpoint/2010/main" val="393696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 With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s://blog.twitter.com/sites/all/themes/gazebo/img/ios_homescreen_icon.png">
            <a:extLst>
              <a:ext uri="{FF2B5EF4-FFF2-40B4-BE49-F238E27FC236}">
                <a16:creationId xmlns:a16="http://schemas.microsoft.com/office/drawing/2014/main" id="{965E3833-0E54-794A-9163-A9AA0C3C38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690" y="3030590"/>
            <a:ext cx="526500" cy="4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611F5C-2E3E-5B43-8526-4253E9D4BF7E}"/>
              </a:ext>
            </a:extLst>
          </p:cNvPr>
          <p:cNvSpPr txBox="1"/>
          <p:nvPr userDrawn="1"/>
        </p:nvSpPr>
        <p:spPr>
          <a:xfrm>
            <a:off x="1307158" y="3126567"/>
            <a:ext cx="2409111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1625" b="0" i="0" dirty="0">
                <a:solidFill>
                  <a:srgbClr val="54545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@CADTH_ACMTS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D32806-2637-B249-B952-831B549215F5}"/>
              </a:ext>
            </a:extLst>
          </p:cNvPr>
          <p:cNvSpPr txBox="1"/>
          <p:nvPr userDrawn="1"/>
        </p:nvSpPr>
        <p:spPr>
          <a:xfrm>
            <a:off x="1322705" y="4527845"/>
            <a:ext cx="3456384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1625" b="0" i="0" dirty="0">
                <a:solidFill>
                  <a:srgbClr val="54545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facebook.com/cadth.acmts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EDD30E-E3F0-B240-A40D-4A73206AA952}"/>
              </a:ext>
            </a:extLst>
          </p:cNvPr>
          <p:cNvSpPr txBox="1"/>
          <p:nvPr userDrawn="1"/>
        </p:nvSpPr>
        <p:spPr>
          <a:xfrm>
            <a:off x="1306232" y="3827206"/>
            <a:ext cx="2883123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1625" b="0" i="0" dirty="0">
                <a:solidFill>
                  <a:srgbClr val="54545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linkedin.com/company/cadth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DFAE8F-3B69-CD40-80DE-5212EB769F10}"/>
              </a:ext>
            </a:extLst>
          </p:cNvPr>
          <p:cNvSpPr txBox="1"/>
          <p:nvPr userDrawn="1"/>
        </p:nvSpPr>
        <p:spPr>
          <a:xfrm>
            <a:off x="1339044" y="5228483"/>
            <a:ext cx="312642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1625" b="0" i="0" dirty="0">
                <a:solidFill>
                  <a:srgbClr val="54545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requests@cadth.ca</a:t>
            </a:r>
          </a:p>
        </p:txBody>
      </p:sp>
      <p:pic>
        <p:nvPicPr>
          <p:cNvPr id="13" name="Picture 4" descr="http://www.socialtalent.co/wp-content/uploads/2014/07/LinkedIn_logo_initials.png">
            <a:extLst>
              <a:ext uri="{FF2B5EF4-FFF2-40B4-BE49-F238E27FC236}">
                <a16:creationId xmlns:a16="http://schemas.microsoft.com/office/drawing/2014/main" id="{242E804F-AE60-5840-89EC-5415723833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195" y="3724887"/>
            <a:ext cx="504233" cy="50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FB-badge.eps">
            <a:extLst>
              <a:ext uri="{FF2B5EF4-FFF2-40B4-BE49-F238E27FC236}">
                <a16:creationId xmlns:a16="http://schemas.microsoft.com/office/drawing/2014/main" id="{81ACCA22-8086-D749-A9D9-44FE80FEE3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31" y="4469400"/>
            <a:ext cx="504000" cy="504000"/>
          </a:xfrm>
          <a:prstGeom prst="rect">
            <a:avLst/>
          </a:prstGeom>
        </p:spPr>
      </p:pic>
      <p:pic>
        <p:nvPicPr>
          <p:cNvPr id="15" name="Picture 14" descr="envelope_blue.eps">
            <a:extLst>
              <a:ext uri="{FF2B5EF4-FFF2-40B4-BE49-F238E27FC236}">
                <a16:creationId xmlns:a16="http://schemas.microsoft.com/office/drawing/2014/main" id="{05754369-EA7F-934C-8C20-A7FBE9D4843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71" y="5253154"/>
            <a:ext cx="472271" cy="324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E57110-74D0-4A4B-B1E7-1028F33CBF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321C3-34F9-B146-9EAC-EB027FA17480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E46F6F-697F-CB41-84E8-042D7F53684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219" y="1964143"/>
            <a:ext cx="10731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6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45DCE6-9DD2-5042-8BFD-6288BD4B60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321C3-34F9-B146-9EAC-EB027FA17480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42FCEC-2D80-0C4C-AE2F-654571D21C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9900" y="2899801"/>
            <a:ext cx="87122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1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86C0D0-1BDD-3545-8DEB-9D3B241A27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321C3-34F9-B146-9EAC-EB027FA1748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356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4487E-8254-9F45-AA14-70858595A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7716" y="6062473"/>
            <a:ext cx="461641" cy="2372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u="none" baseline="0">
                <a:solidFill>
                  <a:srgbClr val="545454"/>
                </a:solidFill>
                <a:uFill>
                  <a:solidFill>
                    <a:srgbClr val="0067B9"/>
                  </a:solidFill>
                </a:uFill>
                <a:latin typeface="Poppins SemiBold" pitchFamily="2" charset="77"/>
                <a:ea typeface="Roboto Light" panose="02000000000000000000" pitchFamily="2" charset="0"/>
                <a:cs typeface="Poppins SemiBold" pitchFamily="2" charset="77"/>
              </a:defRPr>
            </a:lvl1pPr>
          </a:lstStyle>
          <a:p>
            <a:fld id="{61A321C3-34F9-B146-9EAC-EB027FA17480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22C8D12-0637-644D-9F01-F77C749533A9}"/>
              </a:ext>
            </a:extLst>
          </p:cNvPr>
          <p:cNvCxnSpPr>
            <a:cxnSpLocks/>
          </p:cNvCxnSpPr>
          <p:nvPr userDrawn="1"/>
        </p:nvCxnSpPr>
        <p:spPr>
          <a:xfrm>
            <a:off x="11254537" y="6331741"/>
            <a:ext cx="288000" cy="0"/>
          </a:xfrm>
          <a:prstGeom prst="line">
            <a:avLst/>
          </a:prstGeom>
          <a:ln w="28575">
            <a:solidFill>
              <a:srgbClr val="0067B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0C4D5CB-80C4-ABBA-E8E4-341B4782ED9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18218" y="437373"/>
            <a:ext cx="2616359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9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7" r:id="rId4"/>
    <p:sldLayoutId id="2147483662" r:id="rId5"/>
    <p:sldLayoutId id="2147483666" r:id="rId6"/>
    <p:sldLayoutId id="2147483654" r:id="rId7"/>
    <p:sldLayoutId id="2147483663" r:id="rId8"/>
    <p:sldLayoutId id="2147483655" r:id="rId9"/>
    <p:sldLayoutId id="2147483664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rgbClr val="545454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67B9"/>
        </a:buClr>
        <a:buFont typeface="Wingdings" pitchFamily="2" charset="2"/>
        <a:buChar char="§"/>
        <a:tabLst/>
        <a:defRPr sz="2000" b="0" i="0" kern="1200">
          <a:solidFill>
            <a:srgbClr val="0067B9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1pPr>
      <a:lvl2pPr marL="714375" indent="-357188" algn="l" defTabSz="914400" rtl="0" eaLnBrk="1" latinLnBrk="0" hangingPunct="1">
        <a:lnSpc>
          <a:spcPct val="90000"/>
        </a:lnSpc>
        <a:spcBef>
          <a:spcPts val="1100"/>
        </a:spcBef>
        <a:spcAft>
          <a:spcPts val="0"/>
        </a:spcAft>
        <a:buClr>
          <a:srgbClr val="0067B9"/>
        </a:buClr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2pPr>
      <a:lvl3pPr marL="635000" indent="263525" algn="l" defTabSz="914400" rtl="0" eaLnBrk="1" latinLnBrk="0" hangingPunct="1">
        <a:lnSpc>
          <a:spcPct val="90000"/>
        </a:lnSpc>
        <a:spcBef>
          <a:spcPts val="1100"/>
        </a:spcBef>
        <a:spcAft>
          <a:spcPts val="0"/>
        </a:spcAft>
        <a:buClr>
          <a:srgbClr val="0067B9"/>
        </a:buClr>
        <a:buFont typeface="Courier New" panose="02070309020205020404" pitchFamily="49" charset="0"/>
        <a:buChar char="o"/>
        <a:tabLst/>
        <a:defRPr sz="128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3pPr>
      <a:lvl4pPr marL="1071563" indent="-173038" algn="l" defTabSz="914400" rtl="0" eaLnBrk="1" latinLnBrk="0" hangingPunct="1">
        <a:lnSpc>
          <a:spcPct val="90000"/>
        </a:lnSpc>
        <a:spcBef>
          <a:spcPts val="500"/>
        </a:spcBef>
        <a:buClr>
          <a:srgbClr val="0067B9"/>
        </a:buClr>
        <a:buFont typeface="Arial" panose="020B0604020202020204" pitchFamily="34" charset="0"/>
        <a:buChar char="•"/>
        <a:tabLst/>
        <a:defRPr sz="1280" b="0" i="0" kern="1200">
          <a:solidFill>
            <a:srgbClr val="545454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4pPr>
      <a:lvl5pPr marL="1163638" indent="225425" algn="l" defTabSz="914400" rtl="0" eaLnBrk="1" latinLnBrk="0" hangingPunct="1">
        <a:lnSpc>
          <a:spcPct val="90000"/>
        </a:lnSpc>
        <a:spcBef>
          <a:spcPts val="500"/>
        </a:spcBef>
        <a:buClr>
          <a:srgbClr val="0067B9"/>
        </a:buClr>
        <a:buFont typeface="Arial" panose="020B0604020202020204" pitchFamily="34" charset="0"/>
        <a:buChar char="•"/>
        <a:tabLst/>
        <a:defRPr sz="1024" b="0" i="0" kern="1200">
          <a:solidFill>
            <a:srgbClr val="545454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  <p15:guide id="5" pos="5881" userDrawn="1">
          <p15:clr>
            <a:srgbClr val="F26B43"/>
          </p15:clr>
        </p15:guide>
        <p15:guide id="6" orient="horz" pos="18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4487E-8254-9F45-AA14-70858595A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7716" y="6062473"/>
            <a:ext cx="461641" cy="2372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u="none" baseline="0">
                <a:solidFill>
                  <a:srgbClr val="545454"/>
                </a:solidFill>
                <a:uFill>
                  <a:solidFill>
                    <a:srgbClr val="0067B9"/>
                  </a:solidFill>
                </a:uFill>
                <a:latin typeface="Poppins SemiBold" pitchFamily="2" charset="77"/>
                <a:ea typeface="Roboto Light" panose="02000000000000000000" pitchFamily="2" charset="0"/>
                <a:cs typeface="Poppins SemiBold" pitchFamily="2" charset="77"/>
              </a:defRPr>
            </a:lvl1pPr>
          </a:lstStyle>
          <a:p>
            <a:fld id="{61A321C3-34F9-B146-9EAC-EB027FA17480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22C8D12-0637-644D-9F01-F77C749533A9}"/>
              </a:ext>
            </a:extLst>
          </p:cNvPr>
          <p:cNvCxnSpPr>
            <a:cxnSpLocks/>
          </p:cNvCxnSpPr>
          <p:nvPr userDrawn="1"/>
        </p:nvCxnSpPr>
        <p:spPr>
          <a:xfrm>
            <a:off x="11254537" y="6331741"/>
            <a:ext cx="288000" cy="0"/>
          </a:xfrm>
          <a:prstGeom prst="line">
            <a:avLst/>
          </a:prstGeom>
          <a:ln w="28575">
            <a:solidFill>
              <a:srgbClr val="0067B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24FE035-ACCF-0B48-D031-9E8FB1B2E3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49026" y="454006"/>
            <a:ext cx="650294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2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rgbClr val="545454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67B9"/>
        </a:buClr>
        <a:buFont typeface="Wingdings" pitchFamily="2" charset="2"/>
        <a:buChar char="§"/>
        <a:tabLst/>
        <a:defRPr sz="2000" b="0" i="0" kern="1200">
          <a:solidFill>
            <a:srgbClr val="0067B9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1pPr>
      <a:lvl2pPr marL="714375" indent="-357188" algn="l" defTabSz="914400" rtl="0" eaLnBrk="1" latinLnBrk="0" hangingPunct="1">
        <a:lnSpc>
          <a:spcPct val="90000"/>
        </a:lnSpc>
        <a:spcBef>
          <a:spcPts val="1100"/>
        </a:spcBef>
        <a:spcAft>
          <a:spcPts val="0"/>
        </a:spcAft>
        <a:buClr>
          <a:srgbClr val="0067B9"/>
        </a:buClr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2pPr>
      <a:lvl3pPr marL="635000" indent="263525" algn="l" defTabSz="914400" rtl="0" eaLnBrk="1" latinLnBrk="0" hangingPunct="1">
        <a:lnSpc>
          <a:spcPct val="90000"/>
        </a:lnSpc>
        <a:spcBef>
          <a:spcPts val="1100"/>
        </a:spcBef>
        <a:spcAft>
          <a:spcPts val="0"/>
        </a:spcAft>
        <a:buClr>
          <a:srgbClr val="0067B9"/>
        </a:buClr>
        <a:buFont typeface="Courier New" panose="02070309020205020404" pitchFamily="49" charset="0"/>
        <a:buChar char="o"/>
        <a:tabLst/>
        <a:defRPr sz="128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3pPr>
      <a:lvl4pPr marL="1071563" indent="-173038" algn="l" defTabSz="914400" rtl="0" eaLnBrk="1" latinLnBrk="0" hangingPunct="1">
        <a:lnSpc>
          <a:spcPct val="90000"/>
        </a:lnSpc>
        <a:spcBef>
          <a:spcPts val="500"/>
        </a:spcBef>
        <a:buClr>
          <a:srgbClr val="0067B9"/>
        </a:buClr>
        <a:buFont typeface="Arial" panose="020B0604020202020204" pitchFamily="34" charset="0"/>
        <a:buChar char="•"/>
        <a:tabLst/>
        <a:defRPr sz="1280" b="0" i="0" kern="1200">
          <a:solidFill>
            <a:srgbClr val="545454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4pPr>
      <a:lvl5pPr marL="1163638" indent="225425" algn="l" defTabSz="914400" rtl="0" eaLnBrk="1" latinLnBrk="0" hangingPunct="1">
        <a:lnSpc>
          <a:spcPct val="90000"/>
        </a:lnSpc>
        <a:spcBef>
          <a:spcPts val="500"/>
        </a:spcBef>
        <a:buClr>
          <a:srgbClr val="0067B9"/>
        </a:buClr>
        <a:buFont typeface="Arial" panose="020B0604020202020204" pitchFamily="34" charset="0"/>
        <a:buChar char="•"/>
        <a:tabLst/>
        <a:defRPr sz="1024" b="0" i="0" kern="1200">
          <a:solidFill>
            <a:srgbClr val="545454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  <p15:guide id="5" pos="5881" userDrawn="1">
          <p15:clr>
            <a:srgbClr val="F26B43"/>
          </p15:clr>
        </p15:guide>
        <p15:guide id="6" orient="horz" pos="18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7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4487E-8254-9F45-AA14-70858595A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7716" y="6062473"/>
            <a:ext cx="461641" cy="2372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u="none" baseline="0">
                <a:solidFill>
                  <a:schemeClr val="bg1"/>
                </a:solidFill>
                <a:uFill>
                  <a:solidFill>
                    <a:srgbClr val="0067B9"/>
                  </a:solidFill>
                </a:uFill>
                <a:latin typeface="Poppins SemiBold" pitchFamily="2" charset="77"/>
                <a:ea typeface="Roboto Light" panose="02000000000000000000" pitchFamily="2" charset="0"/>
                <a:cs typeface="Poppins SemiBold" pitchFamily="2" charset="77"/>
              </a:defRPr>
            </a:lvl1pPr>
          </a:lstStyle>
          <a:p>
            <a:fld id="{61A321C3-34F9-B146-9EAC-EB027FA17480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22C8D12-0637-644D-9F01-F77C749533A9}"/>
              </a:ext>
            </a:extLst>
          </p:cNvPr>
          <p:cNvCxnSpPr>
            <a:cxnSpLocks/>
          </p:cNvCxnSpPr>
          <p:nvPr userDrawn="1"/>
        </p:nvCxnSpPr>
        <p:spPr>
          <a:xfrm>
            <a:off x="11254537" y="6331741"/>
            <a:ext cx="288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E0BFEBD-3859-E482-B270-552BD9ACE5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8217" y="437373"/>
            <a:ext cx="2617200" cy="60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6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7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rgbClr val="545454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67B9"/>
        </a:buClr>
        <a:buFont typeface="Wingdings" pitchFamily="2" charset="2"/>
        <a:buChar char="§"/>
        <a:tabLst/>
        <a:defRPr sz="2000" b="0" i="0" kern="1200">
          <a:solidFill>
            <a:srgbClr val="0067B9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1pPr>
      <a:lvl2pPr marL="714375" indent="-357188" algn="l" defTabSz="914400" rtl="0" eaLnBrk="1" latinLnBrk="0" hangingPunct="1">
        <a:lnSpc>
          <a:spcPct val="90000"/>
        </a:lnSpc>
        <a:spcBef>
          <a:spcPts val="1100"/>
        </a:spcBef>
        <a:spcAft>
          <a:spcPts val="0"/>
        </a:spcAft>
        <a:buClr>
          <a:srgbClr val="0067B9"/>
        </a:buClr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2pPr>
      <a:lvl3pPr marL="635000" indent="263525" algn="l" defTabSz="914400" rtl="0" eaLnBrk="1" latinLnBrk="0" hangingPunct="1">
        <a:lnSpc>
          <a:spcPct val="90000"/>
        </a:lnSpc>
        <a:spcBef>
          <a:spcPts val="1100"/>
        </a:spcBef>
        <a:spcAft>
          <a:spcPts val="0"/>
        </a:spcAft>
        <a:buClr>
          <a:srgbClr val="0067B9"/>
        </a:buClr>
        <a:buFont typeface="Courier New" panose="02070309020205020404" pitchFamily="49" charset="0"/>
        <a:buChar char="o"/>
        <a:tabLst/>
        <a:defRPr sz="128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3pPr>
      <a:lvl4pPr marL="1071563" indent="-173038" algn="l" defTabSz="914400" rtl="0" eaLnBrk="1" latinLnBrk="0" hangingPunct="1">
        <a:lnSpc>
          <a:spcPct val="90000"/>
        </a:lnSpc>
        <a:spcBef>
          <a:spcPts val="500"/>
        </a:spcBef>
        <a:buClr>
          <a:srgbClr val="0067B9"/>
        </a:buClr>
        <a:buFont typeface="Arial" panose="020B0604020202020204" pitchFamily="34" charset="0"/>
        <a:buChar char="•"/>
        <a:tabLst/>
        <a:defRPr sz="1280" b="0" i="0" kern="1200">
          <a:solidFill>
            <a:srgbClr val="545454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4pPr>
      <a:lvl5pPr marL="1163638" indent="225425" algn="l" defTabSz="914400" rtl="0" eaLnBrk="1" latinLnBrk="0" hangingPunct="1">
        <a:lnSpc>
          <a:spcPct val="90000"/>
        </a:lnSpc>
        <a:spcBef>
          <a:spcPts val="500"/>
        </a:spcBef>
        <a:buClr>
          <a:srgbClr val="0067B9"/>
        </a:buClr>
        <a:buFont typeface="Arial" panose="020B0604020202020204" pitchFamily="34" charset="0"/>
        <a:buChar char="•"/>
        <a:tabLst/>
        <a:defRPr sz="1024" b="0" i="0" kern="1200">
          <a:solidFill>
            <a:srgbClr val="545454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  <p15:guide id="5" pos="5881" userDrawn="1">
          <p15:clr>
            <a:srgbClr val="F26B43"/>
          </p15:clr>
        </p15:guide>
        <p15:guide id="6" orient="horz" pos="1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dth.ca/scientific-advice" TargetMode="External"/><Relationship Id="rId7" Type="http://schemas.openxmlformats.org/officeDocument/2006/relationships/hyperlink" Target="https://www.cadth.ca/real-world-evidence-steering-committee#:~:text=The%20Real-World%20Evidence%20Steering%20Committee%20is%20a%20collaborative,drug%20products%20by%20publicly%20funded%20programs%20in%20Canada.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healthcanada.qualtrics.com/jfe/form/SV_8HqKQFaIC5CNL3o?Q_Language=EN" TargetMode="External"/><Relationship Id="rId5" Type="http://schemas.openxmlformats.org/officeDocument/2006/relationships/hyperlink" Target="https://cioms.ch/working-groups/real-world-data-and-real-world-evidence-in-regulatory-decision-making/" TargetMode="External"/><Relationship Id="rId4" Type="http://schemas.openxmlformats.org/officeDocument/2006/relationships/hyperlink" Target="https://www.cadth.ca/post-market-drug-evaluation-pmde-progra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dth.ca/real-world-evidence-decision-makin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3688C6-F82C-7248-80F5-B6B6159B0D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RWE Steering Committee Meeting Summary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18655A-1CD9-C248-BD12-82070F5B04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13, 2023</a:t>
            </a:r>
          </a:p>
          <a:p>
            <a:r>
              <a:rPr lang="en-US" dirty="0"/>
              <a:t>1:00 p.m. to 2:30 p.m. ET</a:t>
            </a:r>
          </a:p>
        </p:txBody>
      </p:sp>
    </p:spTree>
    <p:extLst>
      <p:ext uri="{BB962C8B-B14F-4D97-AF65-F5344CB8AC3E}">
        <p14:creationId xmlns:p14="http://schemas.microsoft.com/office/powerpoint/2010/main" val="2132952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C632880-1501-3942-BDB4-035EFB19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1475" y="564789"/>
            <a:ext cx="8815284" cy="87795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6EB6F-04D2-1E48-B0DC-D15E14EFF8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321C3-34F9-B146-9EAC-EB027FA17480}" type="slidenum">
              <a:rPr lang="en-CA" smtClean="0"/>
              <a:pPr/>
              <a:t>2</a:t>
            </a:fld>
            <a:endParaRPr lang="en-CA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3DEE1F2-8757-F619-B001-7D69D73E6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120964"/>
              </p:ext>
            </p:extLst>
          </p:nvPr>
        </p:nvGraphicFramePr>
        <p:xfrm>
          <a:off x="738784" y="1193261"/>
          <a:ext cx="10984103" cy="55106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5503">
                  <a:extLst>
                    <a:ext uri="{9D8B030D-6E8A-4147-A177-3AD203B41FA5}">
                      <a16:colId xmlns:a16="http://schemas.microsoft.com/office/drawing/2014/main" val="3749968570"/>
                    </a:ext>
                  </a:extLst>
                </a:gridCol>
                <a:gridCol w="7426252">
                  <a:extLst>
                    <a:ext uri="{9D8B030D-6E8A-4147-A177-3AD203B41FA5}">
                      <a16:colId xmlns:a16="http://schemas.microsoft.com/office/drawing/2014/main" val="574997892"/>
                    </a:ext>
                  </a:extLst>
                </a:gridCol>
                <a:gridCol w="1972348">
                  <a:extLst>
                    <a:ext uri="{9D8B030D-6E8A-4147-A177-3AD203B41FA5}">
                      <a16:colId xmlns:a16="http://schemas.microsoft.com/office/drawing/2014/main" val="2942910861"/>
                    </a:ext>
                  </a:extLst>
                </a:gridCol>
              </a:tblGrid>
              <a:tr h="282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b="1" dirty="0">
                          <a:effectLst/>
                        </a:rPr>
                        <a:t>Time</a:t>
                      </a:r>
                      <a:endParaRPr lang="en-CA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81" marR="50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b="1" dirty="0">
                          <a:effectLst/>
                        </a:rPr>
                        <a:t>Topic or discussion item</a:t>
                      </a:r>
                      <a:endParaRPr lang="en-CA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81" marR="50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b="1" dirty="0">
                          <a:effectLst/>
                        </a:rPr>
                        <a:t>Facilitator</a:t>
                      </a:r>
                      <a:endParaRPr lang="en-CA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81" marR="50081" marT="0" marB="0"/>
                </a:tc>
                <a:extLst>
                  <a:ext uri="{0D108BD9-81ED-4DB2-BD59-A6C34878D82A}">
                    <a16:rowId xmlns:a16="http://schemas.microsoft.com/office/drawing/2014/main" val="2161774076"/>
                  </a:ext>
                </a:extLst>
              </a:tr>
              <a:tr h="6377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b="1" dirty="0">
                          <a:effectLst/>
                        </a:rPr>
                        <a:t>1:00 p.m.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b="1" dirty="0">
                          <a:effectLst/>
                        </a:rPr>
                        <a:t>5 min</a:t>
                      </a:r>
                      <a:endParaRPr lang="en-CA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81" marR="50081" marT="0" marB="0"/>
                </a:tc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500" b="1" dirty="0">
                          <a:effectLst/>
                        </a:rPr>
                        <a:t>Welcome and opening remarks</a:t>
                      </a:r>
                      <a:endParaRPr lang="en-CA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81" marR="50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b="1" dirty="0">
                          <a:effectLst/>
                        </a:rPr>
                        <a:t> Kelly Robinson and Nicole Mittmann (cochairs)</a:t>
                      </a:r>
                      <a:endParaRPr lang="en-CA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81" marR="50081" marT="0" marB="0"/>
                </a:tc>
                <a:extLst>
                  <a:ext uri="{0D108BD9-81ED-4DB2-BD59-A6C34878D82A}">
                    <a16:rowId xmlns:a16="http://schemas.microsoft.com/office/drawing/2014/main" val="1799631014"/>
                  </a:ext>
                </a:extLst>
              </a:tr>
              <a:tr h="5515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b="1" dirty="0">
                          <a:effectLst/>
                        </a:rPr>
                        <a:t>1:05 p.m.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b="1" dirty="0">
                          <a:effectLst/>
                        </a:rPr>
                        <a:t>5 min</a:t>
                      </a:r>
                      <a:endParaRPr lang="en-CA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81" marR="50081" marT="0" marB="0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500" b="1" dirty="0">
                          <a:effectLst/>
                        </a:rPr>
                        <a:t>CADTH Scientific Advice: Update on expanded offering (RWE)</a:t>
                      </a:r>
                      <a:endParaRPr lang="en-CA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81" marR="50081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500" b="1" dirty="0">
                          <a:effectLst/>
                        </a:rPr>
                        <a:t>Amy Sood</a:t>
                      </a:r>
                      <a:endParaRPr lang="en-CA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CA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81" marR="50081" marT="0" marB="0"/>
                </a:tc>
                <a:extLst>
                  <a:ext uri="{0D108BD9-81ED-4DB2-BD59-A6C34878D82A}">
                    <a16:rowId xmlns:a16="http://schemas.microsoft.com/office/drawing/2014/main" val="3710476529"/>
                  </a:ext>
                </a:extLst>
              </a:tr>
              <a:tr h="5515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b="1" dirty="0">
                          <a:effectLst/>
                        </a:rPr>
                        <a:t>1:10 p.m.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b="1" dirty="0">
                          <a:effectLst/>
                        </a:rPr>
                        <a:t>10 min</a:t>
                      </a:r>
                      <a:endParaRPr lang="en-CA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81" marR="50081" marT="0" marB="0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500" b="1" dirty="0">
                          <a:effectLst/>
                        </a:rPr>
                        <a:t>CADTH Post-Market Drug Evaluation Program: Update</a:t>
                      </a:r>
                      <a:endParaRPr lang="en-CA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81" marR="50081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500" b="1" dirty="0">
                          <a:effectLst/>
                        </a:rPr>
                        <a:t>Tarry Ahuja</a:t>
                      </a:r>
                      <a:endParaRPr lang="en-CA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CA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81" marR="50081" marT="0" marB="0"/>
                </a:tc>
                <a:extLst>
                  <a:ext uri="{0D108BD9-81ED-4DB2-BD59-A6C34878D82A}">
                    <a16:rowId xmlns:a16="http://schemas.microsoft.com/office/drawing/2014/main" val="4025649444"/>
                  </a:ext>
                </a:extLst>
              </a:tr>
              <a:tr h="727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1:20 p.m.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min</a:t>
                      </a:r>
                      <a:endParaRPr lang="en-CA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81" marR="50081" marT="0" marB="0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Draft CIOMS Working Group XIII report: Real-world data and real-world </a:t>
                      </a:r>
                      <a:r>
                        <a:rPr lang="en-CA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evidence in regulatory decision-making — Open for comment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081" marR="50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Laurie Lambert</a:t>
                      </a:r>
                      <a:endParaRPr lang="en-CA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81" marR="50081" marT="0" marB="0"/>
                </a:tc>
                <a:extLst>
                  <a:ext uri="{0D108BD9-81ED-4DB2-BD59-A6C34878D82A}">
                    <a16:rowId xmlns:a16="http://schemas.microsoft.com/office/drawing/2014/main" val="1388987060"/>
                  </a:ext>
                </a:extLst>
              </a:tr>
              <a:tr h="781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b="1" dirty="0">
                          <a:effectLst/>
                        </a:rPr>
                        <a:t>1:30 p.m.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b="1" dirty="0">
                          <a:effectLst/>
                        </a:rPr>
                        <a:t>15 min</a:t>
                      </a:r>
                      <a:endParaRPr lang="en-CA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81" marR="50081" marT="0" marB="0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CDA-TO: </a:t>
                      </a:r>
                      <a:r>
                        <a:rPr lang="en-CA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Introduction to CDA-TO and their activities; input requested from committee on survey</a:t>
                      </a:r>
                    </a:p>
                  </a:txBody>
                  <a:tcPr marL="50081" marR="50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Julie Robert</a:t>
                      </a:r>
                      <a:endParaRPr lang="en-CA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81" marR="50081" marT="0" marB="0"/>
                </a:tc>
                <a:extLst>
                  <a:ext uri="{0D108BD9-81ED-4DB2-BD59-A6C34878D82A}">
                    <a16:rowId xmlns:a16="http://schemas.microsoft.com/office/drawing/2014/main" val="284572831"/>
                  </a:ext>
                </a:extLst>
              </a:tr>
              <a:tr h="5515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b="1" dirty="0">
                          <a:effectLst/>
                        </a:rPr>
                        <a:t>1:45 p.m.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b="1" dirty="0">
                          <a:effectLst/>
                        </a:rPr>
                        <a:t>30 min</a:t>
                      </a:r>
                      <a:endParaRPr lang="en-CA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81" marR="50081" marT="0" marB="0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RWE Steering Committee: Discussion on Mandate, Scope, Roles and Responsibilities, Membership, Working Groups and Meetings</a:t>
                      </a:r>
                      <a:endParaRPr lang="en-CA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81" marR="50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Farah Husein</a:t>
                      </a:r>
                      <a:endParaRPr lang="en-CA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81" marR="50081" marT="0" marB="0"/>
                </a:tc>
                <a:extLst>
                  <a:ext uri="{0D108BD9-81ED-4DB2-BD59-A6C34878D82A}">
                    <a16:rowId xmlns:a16="http://schemas.microsoft.com/office/drawing/2014/main" val="4225474947"/>
                  </a:ext>
                </a:extLst>
              </a:tr>
              <a:tr h="511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b="1" dirty="0">
                          <a:effectLst/>
                        </a:rPr>
                        <a:t>2:15 p.m.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b="1" dirty="0">
                          <a:effectLst/>
                        </a:rPr>
                        <a:t>10 min</a:t>
                      </a:r>
                      <a:endParaRPr lang="en-CA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81" marR="50081" marT="0" marB="0"/>
                </a:tc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other business </a:t>
                      </a:r>
                      <a:endParaRPr lang="en-CA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81" marR="50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CA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81" marR="50081" marT="0" marB="0"/>
                </a:tc>
                <a:extLst>
                  <a:ext uri="{0D108BD9-81ED-4DB2-BD59-A6C34878D82A}">
                    <a16:rowId xmlns:a16="http://schemas.microsoft.com/office/drawing/2014/main" val="3194162060"/>
                  </a:ext>
                </a:extLst>
              </a:tr>
              <a:tr h="511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b="1" dirty="0">
                          <a:effectLst/>
                        </a:rPr>
                        <a:t>2:25 p.m.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min</a:t>
                      </a:r>
                    </a:p>
                  </a:txBody>
                  <a:tcPr marL="50081" marR="50081" marT="0" marB="0"/>
                </a:tc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500" b="1" dirty="0">
                          <a:effectLst/>
                        </a:rPr>
                        <a:t>Meeting close</a:t>
                      </a:r>
                      <a:endParaRPr lang="en-CA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81" marR="50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Melissa Kampman</a:t>
                      </a:r>
                      <a:endParaRPr lang="en-CA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81" marR="50081" marT="0" marB="0"/>
                </a:tc>
                <a:extLst>
                  <a:ext uri="{0D108BD9-81ED-4DB2-BD59-A6C34878D82A}">
                    <a16:rowId xmlns:a16="http://schemas.microsoft.com/office/drawing/2014/main" val="2350966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369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C632880-1501-3942-BDB4-035EFB19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6" y="1119031"/>
            <a:ext cx="8815284" cy="87795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Meeting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6EB6F-04D2-1E48-B0DC-D15E14EFF8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321C3-34F9-B146-9EAC-EB027FA1748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545454"/>
                </a:solidFill>
                <a:effectLst/>
                <a:uLnTx/>
                <a:uFill>
                  <a:solidFill>
                    <a:srgbClr val="0067B9"/>
                  </a:solidFill>
                </a:uFill>
                <a:latin typeface="Poppins SemiBold" pitchFamily="2" charset="77"/>
                <a:ea typeface="Roboto Light" panose="02000000000000000000" pitchFamily="2" charset="0"/>
                <a:cs typeface="Poppins SemiBold" pitchFamily="2" charset="77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>
                <a:solidFill>
                  <a:srgbClr val="0067B9"/>
                </a:solidFill>
              </a:uFill>
              <a:latin typeface="Poppins SemiBold" pitchFamily="2" charset="77"/>
              <a:ea typeface="Roboto Light" panose="02000000000000000000" pitchFamily="2" charset="0"/>
              <a:cs typeface="Poppins Semi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460597-AF33-59A0-CE14-AD25DCE9C4EE}"/>
              </a:ext>
            </a:extLst>
          </p:cNvPr>
          <p:cNvSpPr txBox="1"/>
          <p:nvPr/>
        </p:nvSpPr>
        <p:spPr>
          <a:xfrm>
            <a:off x="1" y="1491334"/>
            <a:ext cx="11707738" cy="55801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 rtl="0" fontAlgn="base"/>
            <a:endParaRPr lang="en-US" sz="1600" b="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latin typeface="Roboto Light" panose="02000000000000000000" pitchFamily="2" charset="0"/>
                <a:cs typeface="Times New Roman" panose="02020603050405020304" pitchFamily="18" charset="0"/>
              </a:rPr>
              <a:t>CADTH Scientific Advice provided an update on its program, including a </a:t>
            </a:r>
            <a:r>
              <a:rPr lang="en-US" kern="100" dirty="0">
                <a:latin typeface="Roboto Light" panose="02000000000000000000" pitchFamily="2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 formalized offering on RWE</a:t>
            </a:r>
            <a:r>
              <a:rPr lang="en-US" kern="100" dirty="0">
                <a:latin typeface="Roboto Light" panose="02000000000000000000" pitchFamily="2" charset="0"/>
                <a:cs typeface="Times New Roman" panose="02020603050405020304" pitchFamily="18" charset="0"/>
              </a:rPr>
              <a:t> that was announced in April 2023.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latin typeface="Roboto Light" panose="02000000000000000000" pitchFamily="2" charset="0"/>
                <a:cs typeface="Times New Roman" panose="02020603050405020304" pitchFamily="18" charset="0"/>
              </a:rPr>
              <a:t>CADTH </a:t>
            </a:r>
            <a:r>
              <a:rPr lang="en-US" kern="100" dirty="0">
                <a:latin typeface="Roboto Light" panose="02000000000000000000" pitchFamily="2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Post-Market Drug Evaluation (PMDE)</a:t>
            </a:r>
            <a:r>
              <a:rPr lang="en-US" kern="100" dirty="0">
                <a:latin typeface="Roboto Light" panose="02000000000000000000" pitchFamily="2" charset="0"/>
                <a:cs typeface="Times New Roman" panose="02020603050405020304" pitchFamily="18" charset="0"/>
              </a:rPr>
              <a:t> provided an overview of the types of queries it received. The breadth of queries include a mix of oncology and non-oncology as well as safety and effectiveness questions. A forthcoming dashboard on the PMDE site will publish the queries received.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latin typeface="Roboto Light" panose="02000000000000000000" pitchFamily="2" charset="0"/>
                <a:cs typeface="Times New Roman" panose="02020603050405020304" pitchFamily="18" charset="0"/>
              </a:rPr>
              <a:t>The Council for International Organizations of Medical Sciences (CIOMS) developed a consensus report and recommendations to inform use of RWD and RWE for regulatory and health care decision-making. CADTH participated in the working group for this initiative. The document is now open for </a:t>
            </a:r>
            <a:r>
              <a:rPr lang="en-US" kern="100" dirty="0">
                <a:latin typeface="Roboto Light" panose="02000000000000000000" pitchFamily="2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feedback</a:t>
            </a:r>
            <a:r>
              <a:rPr lang="en-US" kern="100" dirty="0">
                <a:latin typeface="Roboto Light" panose="02000000000000000000" pitchFamily="2" charset="0"/>
                <a:cs typeface="Times New Roman" panose="02020603050405020304" pitchFamily="18" charset="0"/>
              </a:rPr>
              <a:t>; feedback from the RWE Steering Committee will be coordinated via CADTH.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latin typeface="Roboto Light" panose="02000000000000000000" pitchFamily="2" charset="0"/>
                <a:cs typeface="Times New Roman" panose="02020603050405020304" pitchFamily="18" charset="0"/>
              </a:rPr>
              <a:t>The Canadian Drug Agency Transition Office (CDA-TO) is seeking to leverage data analytics to support decision-making about prescription drugs in Canada. As part of the Pan-Canadian Prescription Drug Data and Analytics Initiative, CDA-TO requested input through an </a:t>
            </a:r>
            <a:r>
              <a:rPr lang="en-US" kern="100" dirty="0">
                <a:latin typeface="Roboto Light" panose="02000000000000000000" pitchFamily="2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questionnaire</a:t>
            </a:r>
            <a:r>
              <a:rPr lang="en-US" kern="100" dirty="0">
                <a:latin typeface="Roboto Light" panose="02000000000000000000" pitchFamily="2" charset="0"/>
                <a:cs typeface="Times New Roman" panose="02020603050405020304" pitchFamily="18" charset="0"/>
              </a:rPr>
              <a:t> to determine pharmaceutical drug needs and capacity across stakeholders. </a:t>
            </a:r>
            <a:endParaRPr lang="en-CA" kern="100" dirty="0">
              <a:latin typeface="Roboto Light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latin typeface="Roboto Light" panose="02000000000000000000" pitchFamily="2" charset="0"/>
                <a:cs typeface="Times New Roman" panose="02020603050405020304" pitchFamily="18" charset="0"/>
              </a:rPr>
              <a:t>The committee discussed revisiting the membership and mandate of the </a:t>
            </a:r>
            <a:r>
              <a:rPr lang="en-US" kern="100" dirty="0">
                <a:latin typeface="Roboto Light" panose="02000000000000000000" pitchFamily="2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RWE Steering Committee</a:t>
            </a:r>
            <a:r>
              <a:rPr lang="en-US" kern="100" dirty="0">
                <a:latin typeface="Roboto Light" panose="02000000000000000000" pitchFamily="2" charset="0"/>
                <a:cs typeface="Times New Roman" panose="02020603050405020304" pitchFamily="18" charset="0"/>
              </a:rPr>
              <a:t>, for further discussion over the next few months, with decision-making at the September 2023 meeting</a:t>
            </a:r>
            <a:r>
              <a:rPr lang="en-US" sz="1800" kern="100" dirty="0">
                <a:solidFill>
                  <a:srgbClr val="FF0000"/>
                </a:solidFill>
                <a:effectLst/>
                <a:latin typeface="Roboto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CA" sz="18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C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14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79316A-28E8-F546-BB91-1B86C4D227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321C3-34F9-B146-9EAC-EB027FA1748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545454"/>
                </a:solidFill>
                <a:effectLst/>
                <a:uLnTx/>
                <a:uFill>
                  <a:solidFill>
                    <a:srgbClr val="0067B9"/>
                  </a:solidFill>
                </a:uFill>
                <a:latin typeface="Poppins SemiBold" pitchFamily="2" charset="77"/>
                <a:ea typeface="Roboto Light" panose="02000000000000000000" pitchFamily="2" charset="0"/>
                <a:cs typeface="Poppins SemiBold" pitchFamily="2" charset="77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>
                <a:solidFill>
                  <a:srgbClr val="0067B9"/>
                </a:solidFill>
              </a:uFill>
              <a:latin typeface="Poppins SemiBold" pitchFamily="2" charset="77"/>
              <a:ea typeface="Roboto Light" panose="02000000000000000000" pitchFamily="2" charset="0"/>
              <a:cs typeface="Poppins Semi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6E3913-096E-A6DD-76E7-E40795FF26AC}"/>
              </a:ext>
            </a:extLst>
          </p:cNvPr>
          <p:cNvSpPr txBox="1"/>
          <p:nvPr/>
        </p:nvSpPr>
        <p:spPr>
          <a:xfrm>
            <a:off x="562643" y="5857956"/>
            <a:ext cx="590781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For more information on CADTH RWE team activities, please visit the </a:t>
            </a:r>
            <a:r>
              <a:rPr lang="en-US" b="1" dirty="0">
                <a:hlinkClick r:id="rId2"/>
              </a:rPr>
              <a:t>RWE landing page </a:t>
            </a:r>
            <a:r>
              <a:rPr lang="en-US" b="1" dirty="0"/>
              <a:t>or contact us at RWE@CADTH.ca.</a:t>
            </a:r>
            <a:endParaRPr lang="en-CA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5001BD-1BF4-B526-118C-C164F49BA4FB}"/>
              </a:ext>
            </a:extLst>
          </p:cNvPr>
          <p:cNvSpPr txBox="1"/>
          <p:nvPr/>
        </p:nvSpPr>
        <p:spPr>
          <a:xfrm>
            <a:off x="941701" y="1395132"/>
            <a:ext cx="10561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Next Steering Committee Meeting:</a:t>
            </a:r>
            <a:r>
              <a:rPr lang="en-CA" sz="2400" dirty="0">
                <a:latin typeface="Roboto" panose="02000000000000000000" pitchFamily="2" charset="0"/>
                <a:ea typeface="Roboto" panose="02000000000000000000" pitchFamily="2" charset="0"/>
              </a:rPr>
              <a:t> September 12, 2023, 1:00 p.m. to 2:30 p.m. ET</a:t>
            </a:r>
          </a:p>
        </p:txBody>
      </p:sp>
    </p:spTree>
    <p:extLst>
      <p:ext uri="{BB962C8B-B14F-4D97-AF65-F5344CB8AC3E}">
        <p14:creationId xmlns:p14="http://schemas.microsoft.com/office/powerpoint/2010/main" val="296048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515435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524494952022_cadth_ppt_template_v3.potx  -  Read-Only" id="{181B1017-ED77-4516-867B-8B2CC8C3F10B}" vid="{6BE8AAE2-F97A-4574-BC98-D8E106489244}"/>
    </a:ext>
  </a:extLst>
</a:theme>
</file>

<file path=ppt/theme/theme2.xml><?xml version="1.0" encoding="utf-8"?>
<a:theme xmlns:a="http://schemas.openxmlformats.org/drawingml/2006/main" name="Full Page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524494952022_cadth_ppt_template_v3.potx  -  Read-Only" id="{181B1017-ED77-4516-867B-8B2CC8C3F10B}" vid="{9B7398F6-6EA7-41EC-96AA-601E98FADBFD}"/>
    </a:ext>
  </a:extLst>
</a:theme>
</file>

<file path=ppt/theme/theme3.xml><?xml version="1.0" encoding="utf-8"?>
<a:theme xmlns:a="http://schemas.openxmlformats.org/drawingml/2006/main" name="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524494952022_cadth_ppt_template_v3.potx  -  Read-Only" id="{181B1017-ED77-4516-867B-8B2CC8C3F10B}" vid="{E3333CA8-B510-4A7D-AD50-1ACEC98240F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2BEC7F93630C42924AC495C271EAFA" ma:contentTypeVersion="17" ma:contentTypeDescription="Create a new document." ma:contentTypeScope="" ma:versionID="5a7576ec26a44a58eca9fe6dbd0c7779">
  <xsd:schema xmlns:xsd="http://www.w3.org/2001/XMLSchema" xmlns:xs="http://www.w3.org/2001/XMLSchema" xmlns:p="http://schemas.microsoft.com/office/2006/metadata/properties" xmlns:ns2="1ff43383-2faf-479c-8d1d-97c2b708aee9" xmlns:ns3="b7ea7fb9-91d2-463f-a15b-ee59d1ea457c" targetNamespace="http://schemas.microsoft.com/office/2006/metadata/properties" ma:root="true" ma:fieldsID="7614d2c073fb3e3568e11c12285e71ca" ns2:_="" ns3:_="">
    <xsd:import namespace="1ff43383-2faf-479c-8d1d-97c2b708aee9"/>
    <xsd:import namespace="b7ea7fb9-91d2-463f-a15b-ee59d1ea45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f43383-2faf-479c-8d1d-97c2b708ae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5f20bb9-cf8e-401f-80ac-d315a80931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ea7fb9-91d2-463f-a15b-ee59d1ea457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a17f01-6697-419f-83f6-2611933caf9c}" ma:internalName="TaxCatchAll" ma:showField="CatchAllData" ma:web="b7ea7fb9-91d2-463f-a15b-ee59d1ea45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7ea7fb9-91d2-463f-a15b-ee59d1ea457c" xsi:nil="true"/>
    <lcf76f155ced4ddcb4097134ff3c332f xmlns="1ff43383-2faf-479c-8d1d-97c2b708aee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425E07-5DA4-4125-8E8B-C240E28E2C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266A29-6A37-4CD6-B6E5-A69B38BB86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f43383-2faf-479c-8d1d-97c2b708aee9"/>
    <ds:schemaRef ds:uri="b7ea7fb9-91d2-463f-a15b-ee59d1ea45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CCA25D-9ACC-4197-B963-6B9C4D97D591}">
  <ds:schemaRefs>
    <ds:schemaRef ds:uri="http://schemas.openxmlformats.org/package/2006/metadata/core-properties"/>
    <ds:schemaRef ds:uri="http://schemas.microsoft.com/office/2006/documentManagement/types"/>
    <ds:schemaRef ds:uri="1ff43383-2faf-479c-8d1d-97c2b708aee9"/>
    <ds:schemaRef ds:uri="http://purl.org/dc/elements/1.1/"/>
    <ds:schemaRef ds:uri="http://schemas.microsoft.com/office/2006/metadata/properties"/>
    <ds:schemaRef ds:uri="b7ea7fb9-91d2-463f-a15b-ee59d1ea457c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4524494952022_cadth_ppt_template_v3</Template>
  <TotalTime>959</TotalTime>
  <Words>461</Words>
  <Application>Microsoft Office PowerPoint</Application>
  <PresentationFormat>Widescreen</PresentationFormat>
  <Paragraphs>53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Calibri</vt:lpstr>
      <vt:lpstr>Courier New</vt:lpstr>
      <vt:lpstr>Poppins SemiBold</vt:lpstr>
      <vt:lpstr>Symbol</vt:lpstr>
      <vt:lpstr>Roboto Light</vt:lpstr>
      <vt:lpstr>Arial</vt:lpstr>
      <vt:lpstr>Wingdings</vt:lpstr>
      <vt:lpstr>Roboto</vt:lpstr>
      <vt:lpstr>Standard Slides</vt:lpstr>
      <vt:lpstr>Full Page Image</vt:lpstr>
      <vt:lpstr>Blue</vt:lpstr>
      <vt:lpstr>RWE Steering Committee Meeting Summary</vt:lpstr>
      <vt:lpstr>Agenda</vt:lpstr>
      <vt:lpstr>Meeting Summary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RWE Steering Committee Meeting Summary</dc:title>
  <dc:creator>Abera Surendran</dc:creator>
  <cp:lastModifiedBy>Kimberley Stuckey Haulena</cp:lastModifiedBy>
  <cp:revision>15</cp:revision>
  <dcterms:created xsi:type="dcterms:W3CDTF">2023-03-22T13:55:56Z</dcterms:created>
  <dcterms:modified xsi:type="dcterms:W3CDTF">2023-07-06T13:12:42Z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0x0101005B2BEC7F93630C42924AC495C271EAFA</vt:lpwstr>
  </property>
  <property fmtid="{D5CDD505-2E9C-101B-9397-08002B2CF9AE}" pid="3" name="MediaServiceImageTags">
    <vt:lpwstr/>
  </property>
</Properties>
</file>