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8" r:id="rId5"/>
    <p:sldId id="273" r:id="rId6"/>
    <p:sldId id="274" r:id="rId7"/>
    <p:sldId id="266"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1F901D-E09B-CE19-AD79-3A7436F82BC3}" name="Laurie Lambert" initials="LL" userId="S::laurie.lambert@cadth.ca::ffb5db82-d359-4d54-8f9d-4e5908c54c37" providerId="AD"/>
  <p188:author id="{B0B20849-63EB-6930-B19C-CDC2249AFE87}" name="Oliver Varette" initials="OV" userId="S::Oliver.Varette@CADTH.CA::522f184b-213f-4764-9f2f-70e959a4d767" providerId="AD"/>
  <p188:author id="{D4B99C58-7D6A-7940-C6A1-5CBABF123A37}" name="Abera Surendran" initials="AS" userId="S::Abera.Surendran@CADTH.CA::6fcd8090-8cbc-4dd4-a9b4-dba668f02586" providerId="AD"/>
  <p188:author id="{24523C9D-0FC3-9088-C4F7-43E4695AD112}" name="KST" initials="KT" userId="KST"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5560" autoAdjust="0"/>
  </p:normalViewPr>
  <p:slideViewPr>
    <p:cSldViewPr snapToGrid="0">
      <p:cViewPr varScale="1">
        <p:scale>
          <a:sx n="48" d="100"/>
          <a:sy n="48" d="100"/>
        </p:scale>
        <p:origin x="40" y="2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8/10/relationships/authors" Target="author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image" Target="../media/image6.e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 Blue">
    <p:bg>
      <p:bgPr>
        <a:solidFill>
          <a:srgbClr val="0067B9"/>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1CAB98-8648-F746-91E4-2DA2D2F88298}"/>
              </a:ext>
            </a:extLst>
          </p:cNvPr>
          <p:cNvSpPr/>
          <p:nvPr userDrawn="1"/>
        </p:nvSpPr>
        <p:spPr>
          <a:xfrm>
            <a:off x="0" y="0"/>
            <a:ext cx="12192000" cy="6858000"/>
          </a:xfrm>
          <a:prstGeom prst="rect">
            <a:avLst/>
          </a:prstGeom>
          <a:solidFill>
            <a:srgbClr val="0067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 name="Title 1">
            <a:extLst>
              <a:ext uri="{FF2B5EF4-FFF2-40B4-BE49-F238E27FC236}">
                <a16:creationId xmlns:a16="http://schemas.microsoft.com/office/drawing/2014/main" id="{B201597A-2660-1040-AC49-812CE8476F96}"/>
              </a:ext>
            </a:extLst>
          </p:cNvPr>
          <p:cNvSpPr>
            <a:spLocks noGrp="1"/>
          </p:cNvSpPr>
          <p:nvPr>
            <p:ph type="ctrTitle" hasCustomPrompt="1"/>
          </p:nvPr>
        </p:nvSpPr>
        <p:spPr>
          <a:xfrm>
            <a:off x="623888" y="2157708"/>
            <a:ext cx="8712200" cy="3084149"/>
          </a:xfrm>
          <a:prstGeom prst="rect">
            <a:avLst/>
          </a:prstGeom>
        </p:spPr>
        <p:txBody>
          <a:bodyPr anchor="ctr">
            <a:normAutofit/>
          </a:bodyPr>
          <a:lstStyle>
            <a:lvl1pPr algn="l">
              <a:defRPr sz="6100">
                <a:solidFill>
                  <a:schemeClr val="bg1"/>
                </a:solidFill>
              </a:defRPr>
            </a:lvl1pPr>
          </a:lstStyle>
          <a:p>
            <a:r>
              <a:rPr lang="en-US"/>
              <a:t>Click to Edit Master Title Style</a:t>
            </a:r>
            <a:endParaRPr lang="en-CA"/>
          </a:p>
        </p:txBody>
      </p:sp>
      <p:sp>
        <p:nvSpPr>
          <p:cNvPr id="3" name="Subtitle 2">
            <a:extLst>
              <a:ext uri="{FF2B5EF4-FFF2-40B4-BE49-F238E27FC236}">
                <a16:creationId xmlns:a16="http://schemas.microsoft.com/office/drawing/2014/main" id="{F9A5C758-E634-2A4E-A55E-8156CB3DFCE7}"/>
              </a:ext>
            </a:extLst>
          </p:cNvPr>
          <p:cNvSpPr>
            <a:spLocks noGrp="1"/>
          </p:cNvSpPr>
          <p:nvPr>
            <p:ph type="subTitle" idx="1" hasCustomPrompt="1"/>
          </p:nvPr>
        </p:nvSpPr>
        <p:spPr>
          <a:xfrm>
            <a:off x="623888" y="5371289"/>
            <a:ext cx="8712200" cy="993595"/>
          </a:xfrm>
          <a:prstGeom prst="rect">
            <a:avLst/>
          </a:prstGeom>
        </p:spPr>
        <p:txBody>
          <a:bodyPr anchor="b">
            <a:normAutofit/>
          </a:bodyPr>
          <a:lstStyle>
            <a:lvl1pPr marL="0" indent="0" algn="l">
              <a:buNone/>
              <a:defRPr sz="2500" b="0" i="0">
                <a:solidFill>
                  <a:schemeClr val="bg1"/>
                </a:solidFill>
                <a:latin typeface="Roboto Light" panose="02000000000000000000" pitchFamily="2" charset="0"/>
                <a:ea typeface="Roboto Light" panose="02000000000000000000" pitchFamily="2" charset="0"/>
                <a:cs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9" name="Picture 8">
            <a:extLst>
              <a:ext uri="{FF2B5EF4-FFF2-40B4-BE49-F238E27FC236}">
                <a16:creationId xmlns:a16="http://schemas.microsoft.com/office/drawing/2014/main" id="{7AE2AC95-1692-CC60-B6E7-3D7AC55BAADC}"/>
              </a:ext>
            </a:extLst>
          </p:cNvPr>
          <p:cNvPicPr>
            <a:picLocks noChangeAspect="1"/>
          </p:cNvPicPr>
          <p:nvPr userDrawn="1"/>
        </p:nvPicPr>
        <p:blipFill>
          <a:blip r:embed="rId2"/>
          <a:stretch>
            <a:fillRect/>
          </a:stretch>
        </p:blipFill>
        <p:spPr>
          <a:xfrm>
            <a:off x="575022" y="549965"/>
            <a:ext cx="3796409" cy="878476"/>
          </a:xfrm>
          <a:prstGeom prst="rect">
            <a:avLst/>
          </a:prstGeom>
        </p:spPr>
      </p:pic>
    </p:spTree>
    <p:extLst>
      <p:ext uri="{BB962C8B-B14F-4D97-AF65-F5344CB8AC3E}">
        <p14:creationId xmlns:p14="http://schemas.microsoft.com/office/powerpoint/2010/main" val="198051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nd page">
    <p:bg>
      <p:bgPr>
        <a:solidFill>
          <a:srgbClr val="0067B9"/>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1AAD78-AAB1-D547-9473-42E50CBFAC97}"/>
              </a:ext>
            </a:extLst>
          </p:cNvPr>
          <p:cNvSpPr/>
          <p:nvPr userDrawn="1"/>
        </p:nvSpPr>
        <p:spPr>
          <a:xfrm>
            <a:off x="0" y="0"/>
            <a:ext cx="12192000" cy="6858000"/>
          </a:xfrm>
          <a:prstGeom prst="rect">
            <a:avLst/>
          </a:prstGeom>
          <a:solidFill>
            <a:srgbClr val="0067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4" name="Picture 3">
            <a:extLst>
              <a:ext uri="{FF2B5EF4-FFF2-40B4-BE49-F238E27FC236}">
                <a16:creationId xmlns:a16="http://schemas.microsoft.com/office/drawing/2014/main" id="{66F27468-FECC-AE42-9960-21155C76364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94075" y="2681605"/>
            <a:ext cx="1603851" cy="1494790"/>
          </a:xfrm>
          <a:prstGeom prst="rect">
            <a:avLst/>
          </a:prstGeom>
        </p:spPr>
      </p:pic>
    </p:spTree>
    <p:extLst>
      <p:ext uri="{BB962C8B-B14F-4D97-AF65-F5344CB8AC3E}">
        <p14:creationId xmlns:p14="http://schemas.microsoft.com/office/powerpoint/2010/main" val="1697871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 Whi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2EEFCE3-D727-EB44-A4BB-BE492F12A184}"/>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a:extLst>
              <a:ext uri="{FF2B5EF4-FFF2-40B4-BE49-F238E27FC236}">
                <a16:creationId xmlns:a16="http://schemas.microsoft.com/office/drawing/2014/main" id="{EB943D47-CF18-A540-97D3-24576D356E5B}"/>
              </a:ext>
            </a:extLst>
          </p:cNvPr>
          <p:cNvSpPr>
            <a:spLocks noGrp="1"/>
          </p:cNvSpPr>
          <p:nvPr>
            <p:ph type="ctrTitle" hasCustomPrompt="1"/>
          </p:nvPr>
        </p:nvSpPr>
        <p:spPr>
          <a:xfrm>
            <a:off x="623888" y="2007068"/>
            <a:ext cx="8712200" cy="3399555"/>
          </a:xfrm>
          <a:prstGeom prst="rect">
            <a:avLst/>
          </a:prstGeom>
        </p:spPr>
        <p:txBody>
          <a:bodyPr anchor="ctr">
            <a:normAutofit/>
          </a:bodyPr>
          <a:lstStyle>
            <a:lvl1pPr algn="l">
              <a:defRPr sz="6100">
                <a:solidFill>
                  <a:srgbClr val="0067B9"/>
                </a:solidFill>
              </a:defRPr>
            </a:lvl1pPr>
          </a:lstStyle>
          <a:p>
            <a:r>
              <a:rPr lang="en-US"/>
              <a:t>Click to Edit Master Title Style</a:t>
            </a:r>
            <a:endParaRPr lang="en-CA"/>
          </a:p>
        </p:txBody>
      </p:sp>
      <p:sp>
        <p:nvSpPr>
          <p:cNvPr id="5" name="Subtitle 2">
            <a:extLst>
              <a:ext uri="{FF2B5EF4-FFF2-40B4-BE49-F238E27FC236}">
                <a16:creationId xmlns:a16="http://schemas.microsoft.com/office/drawing/2014/main" id="{3E030CD4-6F91-B444-8F91-9BAD422436DE}"/>
              </a:ext>
            </a:extLst>
          </p:cNvPr>
          <p:cNvSpPr>
            <a:spLocks noGrp="1"/>
          </p:cNvSpPr>
          <p:nvPr>
            <p:ph type="subTitle" idx="1" hasCustomPrompt="1"/>
          </p:nvPr>
        </p:nvSpPr>
        <p:spPr>
          <a:xfrm>
            <a:off x="623888" y="5442033"/>
            <a:ext cx="8712200" cy="919167"/>
          </a:xfrm>
          <a:prstGeom prst="rect">
            <a:avLst/>
          </a:prstGeom>
        </p:spPr>
        <p:txBody>
          <a:bodyPr anchor="b">
            <a:normAutofit/>
          </a:bodyPr>
          <a:lstStyle>
            <a:lvl1pPr marL="0" indent="0" algn="l">
              <a:buNone/>
              <a:defRPr sz="2500" b="0" i="0">
                <a:solidFill>
                  <a:schemeClr val="tx1">
                    <a:lumMod val="75000"/>
                    <a:lumOff val="25000"/>
                  </a:schemeClr>
                </a:solidFill>
                <a:latin typeface="Roboto Light" panose="02000000000000000000" pitchFamily="2" charset="0"/>
                <a:ea typeface="Roboto Light" panose="02000000000000000000" pitchFamily="2" charset="0"/>
                <a:cs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9" name="Picture 8">
            <a:extLst>
              <a:ext uri="{FF2B5EF4-FFF2-40B4-BE49-F238E27FC236}">
                <a16:creationId xmlns:a16="http://schemas.microsoft.com/office/drawing/2014/main" id="{CC792743-A8DD-32E0-1A27-DBA4EA9237B5}"/>
              </a:ext>
            </a:extLst>
          </p:cNvPr>
          <p:cNvPicPr>
            <a:picLocks noChangeAspect="1"/>
          </p:cNvPicPr>
          <p:nvPr userDrawn="1"/>
        </p:nvPicPr>
        <p:blipFill>
          <a:blip r:embed="rId2"/>
          <a:stretch>
            <a:fillRect/>
          </a:stretch>
        </p:blipFill>
        <p:spPr>
          <a:xfrm>
            <a:off x="575022" y="549965"/>
            <a:ext cx="3812878" cy="878400"/>
          </a:xfrm>
          <a:prstGeom prst="rect">
            <a:avLst/>
          </a:prstGeom>
        </p:spPr>
      </p:pic>
    </p:spTree>
    <p:extLst>
      <p:ext uri="{BB962C8B-B14F-4D97-AF65-F5344CB8AC3E}">
        <p14:creationId xmlns:p14="http://schemas.microsoft.com/office/powerpoint/2010/main" val="2674318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ull Tex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315DB87-9DD4-EA44-80C5-A47472D37A19}"/>
              </a:ext>
            </a:extLst>
          </p:cNvPr>
          <p:cNvSpPr>
            <a:spLocks noGrp="1"/>
          </p:cNvSpPr>
          <p:nvPr>
            <p:ph type="title" hasCustomPrompt="1"/>
          </p:nvPr>
        </p:nvSpPr>
        <p:spPr>
          <a:xfrm>
            <a:off x="520804" y="1513750"/>
            <a:ext cx="8815284" cy="877956"/>
          </a:xfrm>
          <a:prstGeom prst="rect">
            <a:avLst/>
          </a:prstGeom>
        </p:spPr>
        <p:txBody>
          <a:bodyPr>
            <a:normAutofit/>
          </a:bodyPr>
          <a:lstStyle>
            <a:lvl1pPr>
              <a:lnSpc>
                <a:spcPct val="100000"/>
              </a:lnSpc>
              <a:defRPr sz="2800"/>
            </a:lvl1pPr>
          </a:lstStyle>
          <a:p>
            <a:r>
              <a:rPr lang="en-US"/>
              <a:t>Click to Edit Master Title Style</a:t>
            </a:r>
            <a:endParaRPr lang="en-CA"/>
          </a:p>
        </p:txBody>
      </p:sp>
      <p:sp>
        <p:nvSpPr>
          <p:cNvPr id="5" name="Slide Number Placeholder 4">
            <a:extLst>
              <a:ext uri="{FF2B5EF4-FFF2-40B4-BE49-F238E27FC236}">
                <a16:creationId xmlns:a16="http://schemas.microsoft.com/office/drawing/2014/main" id="{611C985D-0BA2-C149-BF3F-331FA682EE72}"/>
              </a:ext>
            </a:extLst>
          </p:cNvPr>
          <p:cNvSpPr>
            <a:spLocks noGrp="1"/>
          </p:cNvSpPr>
          <p:nvPr>
            <p:ph type="sldNum" sz="quarter" idx="10"/>
          </p:nvPr>
        </p:nvSpPr>
        <p:spPr/>
        <p:txBody>
          <a:bodyPr/>
          <a:lstStyle/>
          <a:p>
            <a:fld id="{61A321C3-34F9-B146-9EAC-EB027FA17480}" type="slidenum">
              <a:rPr lang="en-CA" smtClean="0"/>
              <a:pPr/>
              <a:t>‹#›</a:t>
            </a:fld>
            <a:endParaRPr lang="en-CA" dirty="0"/>
          </a:p>
        </p:txBody>
      </p:sp>
      <p:sp>
        <p:nvSpPr>
          <p:cNvPr id="6" name="Content Placeholder 5">
            <a:extLst>
              <a:ext uri="{FF2B5EF4-FFF2-40B4-BE49-F238E27FC236}">
                <a16:creationId xmlns:a16="http://schemas.microsoft.com/office/drawing/2014/main" id="{3B09B739-40A2-224C-8EE3-5DB0D0F2815F}"/>
              </a:ext>
            </a:extLst>
          </p:cNvPr>
          <p:cNvSpPr>
            <a:spLocks noGrp="1"/>
          </p:cNvSpPr>
          <p:nvPr>
            <p:ph sz="quarter" idx="12" hasCustomPrompt="1"/>
          </p:nvPr>
        </p:nvSpPr>
        <p:spPr>
          <a:xfrm>
            <a:off x="520804" y="2905760"/>
            <a:ext cx="8815284" cy="3331528"/>
          </a:xfrm>
          <a:prstGeom prst="rect">
            <a:avLst/>
          </a:prstGeom>
        </p:spPr>
        <p:txBody>
          <a:bodyPr/>
          <a:lstStyle>
            <a:lvl1pPr marL="0" indent="0">
              <a:lnSpc>
                <a:spcPct val="100000"/>
              </a:lnSpc>
              <a:buClr>
                <a:schemeClr val="tx1"/>
              </a:buClr>
              <a:buFont typeface="Arial" panose="020B0604020202020204" pitchFamily="34" charset="0"/>
              <a:buNone/>
              <a:defRPr sz="1600">
                <a:solidFill>
                  <a:schemeClr val="tx1"/>
                </a:solidFill>
              </a:defRPr>
            </a:lvl1pPr>
            <a:lvl2pPr marL="714375" indent="-357188">
              <a:buClr>
                <a:schemeClr val="tx1"/>
              </a:buClr>
              <a:buFont typeface="Courier New" panose="02070309020205020404" pitchFamily="49" charset="0"/>
              <a:buChar char="o"/>
              <a:defRPr/>
            </a:lvl2pPr>
            <a:lvl3pPr marL="635000" indent="263525">
              <a:buClr>
                <a:schemeClr val="tx1"/>
              </a:buClr>
              <a:buFont typeface="Wingdings" pitchFamily="2" charset="2"/>
              <a:buChar char="§"/>
              <a:defRPr sz="1600"/>
            </a:lvl3pPr>
            <a:lvl4pPr>
              <a:buClr>
                <a:schemeClr val="tx1"/>
              </a:buClr>
              <a:defRPr sz="1600"/>
            </a:lvl4pPr>
            <a:lvl5pPr marL="1163638" indent="225425">
              <a:buClr>
                <a:schemeClr val="tx1"/>
              </a:buClr>
              <a:buFont typeface="Courier New" panose="02070309020205020404" pitchFamily="49" charset="0"/>
              <a:buChar char="o"/>
              <a:defRPr sz="1600"/>
            </a:lvl5pPr>
          </a:lstStyle>
          <a:p>
            <a:pPr lvl="0"/>
            <a:r>
              <a:rPr lang="en-US"/>
              <a:t>Body Copy Text Here</a:t>
            </a:r>
          </a:p>
        </p:txBody>
      </p:sp>
    </p:spTree>
    <p:extLst>
      <p:ext uri="{BB962C8B-B14F-4D97-AF65-F5344CB8AC3E}">
        <p14:creationId xmlns:p14="http://schemas.microsoft.com/office/powerpoint/2010/main" val="341744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11C985D-0BA2-C149-BF3F-331FA682EE72}"/>
              </a:ext>
            </a:extLst>
          </p:cNvPr>
          <p:cNvSpPr>
            <a:spLocks noGrp="1"/>
          </p:cNvSpPr>
          <p:nvPr>
            <p:ph type="sldNum" sz="quarter" idx="10"/>
          </p:nvPr>
        </p:nvSpPr>
        <p:spPr/>
        <p:txBody>
          <a:bodyPr/>
          <a:lstStyle/>
          <a:p>
            <a:fld id="{61A321C3-34F9-B146-9EAC-EB027FA17480}" type="slidenum">
              <a:rPr lang="en-CA" smtClean="0"/>
              <a:pPr/>
              <a:t>‹#›</a:t>
            </a:fld>
            <a:endParaRPr lang="en-CA" dirty="0"/>
          </a:p>
        </p:txBody>
      </p:sp>
      <p:sp>
        <p:nvSpPr>
          <p:cNvPr id="7" name="Title 1">
            <a:extLst>
              <a:ext uri="{FF2B5EF4-FFF2-40B4-BE49-F238E27FC236}">
                <a16:creationId xmlns:a16="http://schemas.microsoft.com/office/drawing/2014/main" id="{1B2CBC8E-699A-5644-9471-844A077FCF7C}"/>
              </a:ext>
            </a:extLst>
          </p:cNvPr>
          <p:cNvSpPr>
            <a:spLocks noGrp="1"/>
          </p:cNvSpPr>
          <p:nvPr>
            <p:ph type="title" hasCustomPrompt="1"/>
          </p:nvPr>
        </p:nvSpPr>
        <p:spPr>
          <a:xfrm>
            <a:off x="520804" y="1513750"/>
            <a:ext cx="8815284" cy="877956"/>
          </a:xfrm>
          <a:prstGeom prst="rect">
            <a:avLst/>
          </a:prstGeom>
        </p:spPr>
        <p:txBody>
          <a:bodyPr>
            <a:normAutofit/>
          </a:bodyPr>
          <a:lstStyle>
            <a:lvl1pPr>
              <a:lnSpc>
                <a:spcPct val="100000"/>
              </a:lnSpc>
              <a:defRPr sz="2800"/>
            </a:lvl1pPr>
          </a:lstStyle>
          <a:p>
            <a:r>
              <a:rPr lang="en-US"/>
              <a:t>Click to Edit Master Title Style</a:t>
            </a:r>
            <a:endParaRPr lang="en-CA"/>
          </a:p>
        </p:txBody>
      </p:sp>
    </p:spTree>
    <p:extLst>
      <p:ext uri="{BB962C8B-B14F-4D97-AF65-F5344CB8AC3E}">
        <p14:creationId xmlns:p14="http://schemas.microsoft.com/office/powerpoint/2010/main" val="1388358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Image Righ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B2E6E2B-FB4A-6045-8EE7-3A3D1E0CBE2E}"/>
              </a:ext>
            </a:extLst>
          </p:cNvPr>
          <p:cNvSpPr>
            <a:spLocks noGrp="1"/>
          </p:cNvSpPr>
          <p:nvPr>
            <p:ph type="sldNum" sz="quarter" idx="15"/>
          </p:nvPr>
        </p:nvSpPr>
        <p:spPr/>
        <p:txBody>
          <a:bodyPr/>
          <a:lstStyle/>
          <a:p>
            <a:fld id="{61A321C3-34F9-B146-9EAC-EB027FA17480}" type="slidenum">
              <a:rPr lang="en-CA" smtClean="0"/>
              <a:pPr/>
              <a:t>‹#›</a:t>
            </a:fld>
            <a:endParaRPr lang="en-CA" dirty="0"/>
          </a:p>
        </p:txBody>
      </p:sp>
      <p:sp>
        <p:nvSpPr>
          <p:cNvPr id="7" name="Title 1">
            <a:extLst>
              <a:ext uri="{FF2B5EF4-FFF2-40B4-BE49-F238E27FC236}">
                <a16:creationId xmlns:a16="http://schemas.microsoft.com/office/drawing/2014/main" id="{E76DDDFC-58F2-954B-BB91-157D91ECF95A}"/>
              </a:ext>
            </a:extLst>
          </p:cNvPr>
          <p:cNvSpPr>
            <a:spLocks noGrp="1"/>
          </p:cNvSpPr>
          <p:nvPr>
            <p:ph type="title" hasCustomPrompt="1"/>
          </p:nvPr>
        </p:nvSpPr>
        <p:spPr>
          <a:xfrm>
            <a:off x="520804" y="1513750"/>
            <a:ext cx="8815284" cy="877956"/>
          </a:xfrm>
          <a:prstGeom prst="rect">
            <a:avLst/>
          </a:prstGeom>
        </p:spPr>
        <p:txBody>
          <a:bodyPr>
            <a:normAutofit/>
          </a:bodyPr>
          <a:lstStyle>
            <a:lvl1pPr>
              <a:lnSpc>
                <a:spcPct val="100000"/>
              </a:lnSpc>
              <a:defRPr sz="2800"/>
            </a:lvl1pPr>
          </a:lstStyle>
          <a:p>
            <a:r>
              <a:rPr lang="en-US"/>
              <a:t>Click to Edit Master Title Style</a:t>
            </a:r>
            <a:endParaRPr lang="en-CA"/>
          </a:p>
        </p:txBody>
      </p:sp>
      <p:sp>
        <p:nvSpPr>
          <p:cNvPr id="8" name="Content Placeholder 5">
            <a:extLst>
              <a:ext uri="{FF2B5EF4-FFF2-40B4-BE49-F238E27FC236}">
                <a16:creationId xmlns:a16="http://schemas.microsoft.com/office/drawing/2014/main" id="{11E75117-2D49-7F4D-BAF3-A03AB8CE3857}"/>
              </a:ext>
            </a:extLst>
          </p:cNvPr>
          <p:cNvSpPr>
            <a:spLocks noGrp="1"/>
          </p:cNvSpPr>
          <p:nvPr>
            <p:ph sz="quarter" idx="12" hasCustomPrompt="1"/>
          </p:nvPr>
        </p:nvSpPr>
        <p:spPr>
          <a:xfrm>
            <a:off x="520804" y="2905760"/>
            <a:ext cx="4199571" cy="3331528"/>
          </a:xfrm>
          <a:prstGeom prst="rect">
            <a:avLst/>
          </a:prstGeom>
        </p:spPr>
        <p:txBody>
          <a:bodyPr/>
          <a:lstStyle>
            <a:lvl1pPr marL="0" indent="0">
              <a:lnSpc>
                <a:spcPct val="100000"/>
              </a:lnSpc>
              <a:buClr>
                <a:schemeClr val="tx1"/>
              </a:buClr>
              <a:buFont typeface="Arial" panose="020B0604020202020204" pitchFamily="34" charset="0"/>
              <a:buNone/>
              <a:defRPr sz="1600">
                <a:solidFill>
                  <a:schemeClr val="tx1"/>
                </a:solidFill>
              </a:defRPr>
            </a:lvl1pPr>
            <a:lvl2pPr marL="714375" indent="-357188">
              <a:buClr>
                <a:schemeClr val="tx1"/>
              </a:buClr>
              <a:buFont typeface="Courier New" panose="02070309020205020404" pitchFamily="49" charset="0"/>
              <a:buChar char="o"/>
              <a:defRPr/>
            </a:lvl2pPr>
            <a:lvl3pPr marL="635000" indent="263525">
              <a:buClr>
                <a:schemeClr val="tx1"/>
              </a:buClr>
              <a:buFont typeface="Wingdings" pitchFamily="2" charset="2"/>
              <a:buChar char="§"/>
              <a:defRPr sz="1600"/>
            </a:lvl3pPr>
            <a:lvl4pPr>
              <a:buClr>
                <a:schemeClr val="tx1"/>
              </a:buClr>
              <a:defRPr sz="1600"/>
            </a:lvl4pPr>
            <a:lvl5pPr marL="1163638" indent="225425">
              <a:buClr>
                <a:schemeClr val="tx1"/>
              </a:buClr>
              <a:buFont typeface="Courier New" panose="02070309020205020404" pitchFamily="49" charset="0"/>
              <a:buChar char="o"/>
              <a:defRPr sz="1600"/>
            </a:lvl5pPr>
          </a:lstStyle>
          <a:p>
            <a:pPr lvl="0"/>
            <a:r>
              <a:rPr lang="en-US"/>
              <a:t>Body Copy Text Here</a:t>
            </a:r>
          </a:p>
        </p:txBody>
      </p:sp>
    </p:spTree>
    <p:extLst>
      <p:ext uri="{BB962C8B-B14F-4D97-AF65-F5344CB8AC3E}">
        <p14:creationId xmlns:p14="http://schemas.microsoft.com/office/powerpoint/2010/main" val="2382766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Image Left">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448B8EA-7356-DF4A-8A6C-A78216B8047A}"/>
              </a:ext>
            </a:extLst>
          </p:cNvPr>
          <p:cNvSpPr>
            <a:spLocks noGrp="1"/>
          </p:cNvSpPr>
          <p:nvPr>
            <p:ph type="sldNum" sz="quarter" idx="15"/>
          </p:nvPr>
        </p:nvSpPr>
        <p:spPr/>
        <p:txBody>
          <a:bodyPr/>
          <a:lstStyle/>
          <a:p>
            <a:fld id="{61A321C3-34F9-B146-9EAC-EB027FA17480}" type="slidenum">
              <a:rPr lang="en-CA" smtClean="0"/>
              <a:pPr/>
              <a:t>‹#›</a:t>
            </a:fld>
            <a:endParaRPr lang="en-CA" dirty="0"/>
          </a:p>
        </p:txBody>
      </p:sp>
      <p:sp>
        <p:nvSpPr>
          <p:cNvPr id="7" name="Title 1">
            <a:extLst>
              <a:ext uri="{FF2B5EF4-FFF2-40B4-BE49-F238E27FC236}">
                <a16:creationId xmlns:a16="http://schemas.microsoft.com/office/drawing/2014/main" id="{8740AB1F-0DA7-454C-8FFE-3D85065DBAD3}"/>
              </a:ext>
            </a:extLst>
          </p:cNvPr>
          <p:cNvSpPr>
            <a:spLocks noGrp="1"/>
          </p:cNvSpPr>
          <p:nvPr>
            <p:ph type="title" hasCustomPrompt="1"/>
          </p:nvPr>
        </p:nvSpPr>
        <p:spPr>
          <a:xfrm>
            <a:off x="520804" y="1513750"/>
            <a:ext cx="8815284" cy="877956"/>
          </a:xfrm>
          <a:prstGeom prst="rect">
            <a:avLst/>
          </a:prstGeom>
        </p:spPr>
        <p:txBody>
          <a:bodyPr>
            <a:normAutofit/>
          </a:bodyPr>
          <a:lstStyle>
            <a:lvl1pPr>
              <a:lnSpc>
                <a:spcPct val="100000"/>
              </a:lnSpc>
              <a:defRPr sz="2800"/>
            </a:lvl1pPr>
          </a:lstStyle>
          <a:p>
            <a:r>
              <a:rPr lang="en-US"/>
              <a:t>Click to Edit Master Title Style</a:t>
            </a:r>
            <a:endParaRPr lang="en-CA"/>
          </a:p>
        </p:txBody>
      </p:sp>
      <p:sp>
        <p:nvSpPr>
          <p:cNvPr id="6" name="Content Placeholder 5">
            <a:extLst>
              <a:ext uri="{FF2B5EF4-FFF2-40B4-BE49-F238E27FC236}">
                <a16:creationId xmlns:a16="http://schemas.microsoft.com/office/drawing/2014/main" id="{D3A9BF07-D432-6446-9BB6-C719ABED4257}"/>
              </a:ext>
            </a:extLst>
          </p:cNvPr>
          <p:cNvSpPr>
            <a:spLocks noGrp="1"/>
          </p:cNvSpPr>
          <p:nvPr>
            <p:ph sz="quarter" idx="12" hasCustomPrompt="1"/>
          </p:nvPr>
        </p:nvSpPr>
        <p:spPr>
          <a:xfrm>
            <a:off x="5136517" y="2905760"/>
            <a:ext cx="4199571" cy="3331528"/>
          </a:xfrm>
          <a:prstGeom prst="rect">
            <a:avLst/>
          </a:prstGeom>
        </p:spPr>
        <p:txBody>
          <a:bodyPr/>
          <a:lstStyle>
            <a:lvl1pPr marL="0" indent="0">
              <a:lnSpc>
                <a:spcPct val="100000"/>
              </a:lnSpc>
              <a:buClr>
                <a:schemeClr val="tx1"/>
              </a:buClr>
              <a:buFont typeface="Arial" panose="020B0604020202020204" pitchFamily="34" charset="0"/>
              <a:buNone/>
              <a:defRPr sz="1600">
                <a:solidFill>
                  <a:schemeClr val="tx1"/>
                </a:solidFill>
              </a:defRPr>
            </a:lvl1pPr>
            <a:lvl2pPr marL="714375" indent="-357188">
              <a:buClr>
                <a:schemeClr val="tx1"/>
              </a:buClr>
              <a:buFont typeface="Courier New" panose="02070309020205020404" pitchFamily="49" charset="0"/>
              <a:buChar char="o"/>
              <a:defRPr/>
            </a:lvl2pPr>
            <a:lvl3pPr marL="635000" indent="263525">
              <a:buClr>
                <a:schemeClr val="tx1"/>
              </a:buClr>
              <a:buFont typeface="Wingdings" pitchFamily="2" charset="2"/>
              <a:buChar char="§"/>
              <a:defRPr sz="1600"/>
            </a:lvl3pPr>
            <a:lvl4pPr>
              <a:buClr>
                <a:schemeClr val="tx1"/>
              </a:buClr>
              <a:defRPr sz="1600"/>
            </a:lvl4pPr>
            <a:lvl5pPr marL="1163638" indent="225425">
              <a:buClr>
                <a:schemeClr val="tx1"/>
              </a:buClr>
              <a:buFont typeface="Courier New" panose="02070309020205020404" pitchFamily="49" charset="0"/>
              <a:buChar char="o"/>
              <a:defRPr sz="1600"/>
            </a:lvl5pPr>
          </a:lstStyle>
          <a:p>
            <a:pPr lvl="0"/>
            <a:r>
              <a:rPr lang="en-US"/>
              <a:t>Body Copy Text Here</a:t>
            </a:r>
          </a:p>
        </p:txBody>
      </p:sp>
    </p:spTree>
    <p:extLst>
      <p:ext uri="{BB962C8B-B14F-4D97-AF65-F5344CB8AC3E}">
        <p14:creationId xmlns:p14="http://schemas.microsoft.com/office/powerpoint/2010/main" val="696800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nect With Us">
    <p:spTree>
      <p:nvGrpSpPr>
        <p:cNvPr id="1" name=""/>
        <p:cNvGrpSpPr/>
        <p:nvPr/>
      </p:nvGrpSpPr>
      <p:grpSpPr>
        <a:xfrm>
          <a:off x="0" y="0"/>
          <a:ext cx="0" cy="0"/>
          <a:chOff x="0" y="0"/>
          <a:chExt cx="0" cy="0"/>
        </a:xfrm>
      </p:grpSpPr>
      <p:pic>
        <p:nvPicPr>
          <p:cNvPr id="8" name="Picture 7" descr="https://blog.twitter.com/sites/all/themes/gazebo/img/ios_homescreen_icon.png">
            <a:extLst>
              <a:ext uri="{FF2B5EF4-FFF2-40B4-BE49-F238E27FC236}">
                <a16:creationId xmlns:a16="http://schemas.microsoft.com/office/drawing/2014/main" id="{965E3833-0E54-794A-9163-A9AA0C3C381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631690" y="3030590"/>
            <a:ext cx="526500" cy="486000"/>
          </a:xfrm>
          <a:prstGeom prst="rect">
            <a:avLst/>
          </a:prstGeom>
          <a:noFill/>
          <a:ln>
            <a:noFill/>
          </a:ln>
        </p:spPr>
      </p:pic>
      <p:sp>
        <p:nvSpPr>
          <p:cNvPr id="9" name="TextBox 8">
            <a:extLst>
              <a:ext uri="{FF2B5EF4-FFF2-40B4-BE49-F238E27FC236}">
                <a16:creationId xmlns:a16="http://schemas.microsoft.com/office/drawing/2014/main" id="{6C611F5C-2E3E-5B43-8526-4253E9D4BF7E}"/>
              </a:ext>
            </a:extLst>
          </p:cNvPr>
          <p:cNvSpPr txBox="1"/>
          <p:nvPr userDrawn="1"/>
        </p:nvSpPr>
        <p:spPr>
          <a:xfrm>
            <a:off x="1307158" y="3126567"/>
            <a:ext cx="2409111" cy="342401"/>
          </a:xfrm>
          <a:prstGeom prst="rect">
            <a:avLst/>
          </a:prstGeom>
          <a:noFill/>
        </p:spPr>
        <p:txBody>
          <a:bodyPr wrap="square" rtlCol="0">
            <a:spAutoFit/>
          </a:bodyPr>
          <a:lstStyle/>
          <a:p>
            <a:pPr algn="l"/>
            <a:r>
              <a:rPr lang="en-CA" sz="1625" b="0" i="0" dirty="0">
                <a:solidFill>
                  <a:srgbClr val="545454"/>
                </a:solidFill>
                <a:latin typeface="Roboto Light" panose="02000000000000000000" pitchFamily="2" charset="0"/>
                <a:ea typeface="Roboto Light" panose="02000000000000000000" pitchFamily="2" charset="0"/>
                <a:cs typeface="Roboto Light" panose="02000000000000000000" pitchFamily="2" charset="0"/>
              </a:rPr>
              <a:t>@CADTH_ACMTS</a:t>
            </a:r>
          </a:p>
        </p:txBody>
      </p:sp>
      <p:sp>
        <p:nvSpPr>
          <p:cNvPr id="10" name="TextBox 9">
            <a:extLst>
              <a:ext uri="{FF2B5EF4-FFF2-40B4-BE49-F238E27FC236}">
                <a16:creationId xmlns:a16="http://schemas.microsoft.com/office/drawing/2014/main" id="{61D32806-2637-B249-B952-831B549215F5}"/>
              </a:ext>
            </a:extLst>
          </p:cNvPr>
          <p:cNvSpPr txBox="1"/>
          <p:nvPr userDrawn="1"/>
        </p:nvSpPr>
        <p:spPr>
          <a:xfrm>
            <a:off x="1322705" y="4527845"/>
            <a:ext cx="3456384" cy="342401"/>
          </a:xfrm>
          <a:prstGeom prst="rect">
            <a:avLst/>
          </a:prstGeom>
          <a:noFill/>
        </p:spPr>
        <p:txBody>
          <a:bodyPr wrap="square" rtlCol="0">
            <a:spAutoFit/>
          </a:bodyPr>
          <a:lstStyle/>
          <a:p>
            <a:pPr algn="l"/>
            <a:r>
              <a:rPr lang="en-CA" sz="1625" b="0" i="0" dirty="0">
                <a:solidFill>
                  <a:srgbClr val="545454"/>
                </a:solidFill>
                <a:latin typeface="Roboto Light" panose="02000000000000000000" pitchFamily="2" charset="0"/>
                <a:ea typeface="Roboto Light" panose="02000000000000000000" pitchFamily="2" charset="0"/>
                <a:cs typeface="Roboto Light" panose="02000000000000000000" pitchFamily="2" charset="0"/>
              </a:rPr>
              <a:t>facebook.com/cadth.acmts</a:t>
            </a:r>
          </a:p>
        </p:txBody>
      </p:sp>
      <p:sp>
        <p:nvSpPr>
          <p:cNvPr id="11" name="TextBox 10">
            <a:extLst>
              <a:ext uri="{FF2B5EF4-FFF2-40B4-BE49-F238E27FC236}">
                <a16:creationId xmlns:a16="http://schemas.microsoft.com/office/drawing/2014/main" id="{07EDD30E-E3F0-B240-A40D-4A73206AA952}"/>
              </a:ext>
            </a:extLst>
          </p:cNvPr>
          <p:cNvSpPr txBox="1"/>
          <p:nvPr userDrawn="1"/>
        </p:nvSpPr>
        <p:spPr>
          <a:xfrm>
            <a:off x="1306232" y="3827206"/>
            <a:ext cx="2883123" cy="342401"/>
          </a:xfrm>
          <a:prstGeom prst="rect">
            <a:avLst/>
          </a:prstGeom>
          <a:noFill/>
        </p:spPr>
        <p:txBody>
          <a:bodyPr wrap="square" rtlCol="0">
            <a:spAutoFit/>
          </a:bodyPr>
          <a:lstStyle/>
          <a:p>
            <a:pPr algn="l"/>
            <a:r>
              <a:rPr lang="en-CA" sz="1625" b="0" i="0" dirty="0">
                <a:solidFill>
                  <a:srgbClr val="545454"/>
                </a:solidFill>
                <a:latin typeface="Roboto Light" panose="02000000000000000000" pitchFamily="2" charset="0"/>
                <a:ea typeface="Roboto Light" panose="02000000000000000000" pitchFamily="2" charset="0"/>
                <a:cs typeface="Roboto Light" panose="02000000000000000000" pitchFamily="2" charset="0"/>
              </a:rPr>
              <a:t>linkedin.com/company/cadth</a:t>
            </a:r>
          </a:p>
        </p:txBody>
      </p:sp>
      <p:sp>
        <p:nvSpPr>
          <p:cNvPr id="12" name="TextBox 11">
            <a:extLst>
              <a:ext uri="{FF2B5EF4-FFF2-40B4-BE49-F238E27FC236}">
                <a16:creationId xmlns:a16="http://schemas.microsoft.com/office/drawing/2014/main" id="{41DFAE8F-3B69-CD40-80DE-5212EB769F10}"/>
              </a:ext>
            </a:extLst>
          </p:cNvPr>
          <p:cNvSpPr txBox="1"/>
          <p:nvPr userDrawn="1"/>
        </p:nvSpPr>
        <p:spPr>
          <a:xfrm>
            <a:off x="1339044" y="5228483"/>
            <a:ext cx="3126425" cy="342401"/>
          </a:xfrm>
          <a:prstGeom prst="rect">
            <a:avLst/>
          </a:prstGeom>
          <a:noFill/>
        </p:spPr>
        <p:txBody>
          <a:bodyPr wrap="square" rtlCol="0">
            <a:spAutoFit/>
          </a:bodyPr>
          <a:lstStyle/>
          <a:p>
            <a:pPr algn="l"/>
            <a:r>
              <a:rPr lang="en-CA" sz="1625" b="0" i="0" dirty="0">
                <a:solidFill>
                  <a:srgbClr val="545454"/>
                </a:solidFill>
                <a:latin typeface="Roboto Light" panose="02000000000000000000" pitchFamily="2" charset="0"/>
                <a:ea typeface="Roboto Light" panose="02000000000000000000" pitchFamily="2" charset="0"/>
                <a:cs typeface="Roboto Light" panose="02000000000000000000" pitchFamily="2" charset="0"/>
              </a:rPr>
              <a:t>requests@cadth.ca</a:t>
            </a:r>
          </a:p>
        </p:txBody>
      </p:sp>
      <p:pic>
        <p:nvPicPr>
          <p:cNvPr id="13" name="Picture 4" descr="http://www.socialtalent.co/wp-content/uploads/2014/07/LinkedIn_logo_initials.png">
            <a:extLst>
              <a:ext uri="{FF2B5EF4-FFF2-40B4-BE49-F238E27FC236}">
                <a16:creationId xmlns:a16="http://schemas.microsoft.com/office/drawing/2014/main" id="{242E804F-AE60-5840-89EC-54157238335E}"/>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642195" y="3724887"/>
            <a:ext cx="504233" cy="504233"/>
          </a:xfrm>
          <a:prstGeom prst="rect">
            <a:avLst/>
          </a:prstGeom>
          <a:noFill/>
          <a:extLst>
            <a:ext uri="{909E8E84-426E-40dd-AFC4-6F175D3DCCD1}">
              <a14:hiddenFill xmlns:a14="http://schemas.microsoft.com/office/drawing/2010/main" xmlns="">
                <a:solidFill>
                  <a:srgbClr val="FFFFFF"/>
                </a:solidFill>
              </a14:hiddenFill>
            </a:ext>
          </a:extLst>
        </p:spPr>
      </p:pic>
      <p:pic>
        <p:nvPicPr>
          <p:cNvPr id="14" name="Picture 13" descr="FB-badge.eps">
            <a:extLst>
              <a:ext uri="{FF2B5EF4-FFF2-40B4-BE49-F238E27FC236}">
                <a16:creationId xmlns:a16="http://schemas.microsoft.com/office/drawing/2014/main" id="{81ACCA22-8086-D749-A9D9-44FE80FEE336}"/>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34731" y="4469400"/>
            <a:ext cx="504000" cy="504000"/>
          </a:xfrm>
          <a:prstGeom prst="rect">
            <a:avLst/>
          </a:prstGeom>
        </p:spPr>
      </p:pic>
      <p:pic>
        <p:nvPicPr>
          <p:cNvPr id="15" name="Picture 14" descr="envelope_blue.eps">
            <a:extLst>
              <a:ext uri="{FF2B5EF4-FFF2-40B4-BE49-F238E27FC236}">
                <a16:creationId xmlns:a16="http://schemas.microsoft.com/office/drawing/2014/main" id="{05754369-EA7F-934C-8C20-A7FBE9D4843C}"/>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38171" y="5253154"/>
            <a:ext cx="472271" cy="324000"/>
          </a:xfrm>
          <a:prstGeom prst="rect">
            <a:avLst/>
          </a:prstGeom>
        </p:spPr>
      </p:pic>
      <p:sp>
        <p:nvSpPr>
          <p:cNvPr id="3" name="Slide Number Placeholder 2">
            <a:extLst>
              <a:ext uri="{FF2B5EF4-FFF2-40B4-BE49-F238E27FC236}">
                <a16:creationId xmlns:a16="http://schemas.microsoft.com/office/drawing/2014/main" id="{F2E57110-74D0-4A4B-B1E7-1028F33CBF31}"/>
              </a:ext>
            </a:extLst>
          </p:cNvPr>
          <p:cNvSpPr>
            <a:spLocks noGrp="1"/>
          </p:cNvSpPr>
          <p:nvPr>
            <p:ph type="sldNum" sz="quarter" idx="10"/>
          </p:nvPr>
        </p:nvSpPr>
        <p:spPr/>
        <p:txBody>
          <a:bodyPr/>
          <a:lstStyle/>
          <a:p>
            <a:fld id="{61A321C3-34F9-B146-9EAC-EB027FA17480}" type="slidenum">
              <a:rPr lang="en-CA" smtClean="0"/>
              <a:pPr/>
              <a:t>‹#›</a:t>
            </a:fld>
            <a:endParaRPr lang="en-CA" dirty="0"/>
          </a:p>
        </p:txBody>
      </p:sp>
      <p:pic>
        <p:nvPicPr>
          <p:cNvPr id="7" name="Picture 6">
            <a:extLst>
              <a:ext uri="{FF2B5EF4-FFF2-40B4-BE49-F238E27FC236}">
                <a16:creationId xmlns:a16="http://schemas.microsoft.com/office/drawing/2014/main" id="{BCE46F6F-697F-CB41-84E8-042D7F536849}"/>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308219" y="1964143"/>
            <a:ext cx="10731500" cy="1079500"/>
          </a:xfrm>
          <a:prstGeom prst="rect">
            <a:avLst/>
          </a:prstGeom>
        </p:spPr>
      </p:pic>
    </p:spTree>
    <p:extLst>
      <p:ext uri="{BB962C8B-B14F-4D97-AF65-F5344CB8AC3E}">
        <p14:creationId xmlns:p14="http://schemas.microsoft.com/office/powerpoint/2010/main" val="2906930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545DCE6-9DD2-5042-8BFD-6288BD4B60C4}"/>
              </a:ext>
            </a:extLst>
          </p:cNvPr>
          <p:cNvSpPr>
            <a:spLocks noGrp="1"/>
          </p:cNvSpPr>
          <p:nvPr>
            <p:ph type="sldNum" sz="quarter" idx="10"/>
          </p:nvPr>
        </p:nvSpPr>
        <p:spPr/>
        <p:txBody>
          <a:bodyPr/>
          <a:lstStyle/>
          <a:p>
            <a:fld id="{61A321C3-34F9-B146-9EAC-EB027FA17480}" type="slidenum">
              <a:rPr lang="en-CA" smtClean="0"/>
              <a:pPr/>
              <a:t>‹#›</a:t>
            </a:fld>
            <a:endParaRPr lang="en-CA" dirty="0"/>
          </a:p>
        </p:txBody>
      </p:sp>
      <p:pic>
        <p:nvPicPr>
          <p:cNvPr id="6" name="Picture 5">
            <a:extLst>
              <a:ext uri="{FF2B5EF4-FFF2-40B4-BE49-F238E27FC236}">
                <a16:creationId xmlns:a16="http://schemas.microsoft.com/office/drawing/2014/main" id="{0042FCEC-2D80-0C4C-AE2F-654571D21C1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39900" y="2899801"/>
            <a:ext cx="8712200" cy="1079500"/>
          </a:xfrm>
          <a:prstGeom prst="rect">
            <a:avLst/>
          </a:prstGeom>
        </p:spPr>
      </p:pic>
    </p:spTree>
    <p:extLst>
      <p:ext uri="{BB962C8B-B14F-4D97-AF65-F5344CB8AC3E}">
        <p14:creationId xmlns:p14="http://schemas.microsoft.com/office/powerpoint/2010/main" val="1814214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86C0D0-1BDD-3545-8DEB-9D3B241A2793}"/>
              </a:ext>
            </a:extLst>
          </p:cNvPr>
          <p:cNvSpPr>
            <a:spLocks noGrp="1"/>
          </p:cNvSpPr>
          <p:nvPr>
            <p:ph type="sldNum" sz="quarter" idx="10"/>
          </p:nvPr>
        </p:nvSpPr>
        <p:spPr/>
        <p:txBody>
          <a:bodyPr/>
          <a:lstStyle/>
          <a:p>
            <a:fld id="{61A321C3-34F9-B146-9EAC-EB027FA17480}" type="slidenum">
              <a:rPr lang="en-CA" smtClean="0"/>
              <a:pPr/>
              <a:t>‹#›</a:t>
            </a:fld>
            <a:endParaRPr lang="en-CA" dirty="0"/>
          </a:p>
        </p:txBody>
      </p:sp>
    </p:spTree>
    <p:extLst>
      <p:ext uri="{BB962C8B-B14F-4D97-AF65-F5344CB8AC3E}">
        <p14:creationId xmlns:p14="http://schemas.microsoft.com/office/powerpoint/2010/main" val="411453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BB4487E-8254-9F45-AA14-70858595A6A9}"/>
              </a:ext>
            </a:extLst>
          </p:cNvPr>
          <p:cNvSpPr>
            <a:spLocks noGrp="1"/>
          </p:cNvSpPr>
          <p:nvPr>
            <p:ph type="sldNum" sz="quarter" idx="4"/>
          </p:nvPr>
        </p:nvSpPr>
        <p:spPr>
          <a:xfrm>
            <a:off x="11167716" y="6062473"/>
            <a:ext cx="461641" cy="237298"/>
          </a:xfrm>
          <a:prstGeom prst="rect">
            <a:avLst/>
          </a:prstGeom>
        </p:spPr>
        <p:txBody>
          <a:bodyPr vert="horz" lIns="91440" tIns="45720" rIns="91440" bIns="45720" rtlCol="0" anchor="ctr"/>
          <a:lstStyle>
            <a:lvl1pPr algn="ctr">
              <a:defRPr sz="1200" b="0" i="0" u="none" baseline="0">
                <a:solidFill>
                  <a:srgbClr val="545454"/>
                </a:solidFill>
                <a:uFill>
                  <a:solidFill>
                    <a:srgbClr val="0067B9"/>
                  </a:solidFill>
                </a:uFill>
                <a:latin typeface="Poppins SemiBold" pitchFamily="2" charset="77"/>
                <a:ea typeface="Roboto Light" panose="02000000000000000000" pitchFamily="2" charset="0"/>
                <a:cs typeface="Poppins SemiBold" pitchFamily="2" charset="77"/>
              </a:defRPr>
            </a:lvl1pPr>
          </a:lstStyle>
          <a:p>
            <a:fld id="{61A321C3-34F9-B146-9EAC-EB027FA17480}" type="slidenum">
              <a:rPr lang="en-CA" smtClean="0"/>
              <a:pPr/>
              <a:t>‹#›</a:t>
            </a:fld>
            <a:endParaRPr lang="en-CA" dirty="0"/>
          </a:p>
        </p:txBody>
      </p:sp>
      <p:cxnSp>
        <p:nvCxnSpPr>
          <p:cNvPr id="9" name="Straight Connector 8">
            <a:extLst>
              <a:ext uri="{FF2B5EF4-FFF2-40B4-BE49-F238E27FC236}">
                <a16:creationId xmlns:a16="http://schemas.microsoft.com/office/drawing/2014/main" id="{622C8D12-0637-644D-9F01-F77C749533A9}"/>
              </a:ext>
            </a:extLst>
          </p:cNvPr>
          <p:cNvCxnSpPr>
            <a:cxnSpLocks/>
          </p:cNvCxnSpPr>
          <p:nvPr userDrawn="1"/>
        </p:nvCxnSpPr>
        <p:spPr>
          <a:xfrm>
            <a:off x="11254537" y="6331741"/>
            <a:ext cx="288000" cy="0"/>
          </a:xfrm>
          <a:prstGeom prst="line">
            <a:avLst/>
          </a:prstGeom>
          <a:ln w="28575">
            <a:solidFill>
              <a:srgbClr val="0067B9"/>
            </a:solidFill>
          </a:ln>
        </p:spPr>
        <p:style>
          <a:lnRef idx="1">
            <a:schemeClr val="dk1"/>
          </a:lnRef>
          <a:fillRef idx="0">
            <a:schemeClr val="dk1"/>
          </a:fillRef>
          <a:effectRef idx="0">
            <a:schemeClr val="dk1"/>
          </a:effectRef>
          <a:fontRef idx="minor">
            <a:schemeClr val="tx1"/>
          </a:fontRef>
        </p:style>
      </p:cxnSp>
      <p:pic>
        <p:nvPicPr>
          <p:cNvPr id="12" name="Picture 11">
            <a:extLst>
              <a:ext uri="{FF2B5EF4-FFF2-40B4-BE49-F238E27FC236}">
                <a16:creationId xmlns:a16="http://schemas.microsoft.com/office/drawing/2014/main" id="{90C4D5CB-80C4-ABBA-E8E4-341B4782ED90}"/>
              </a:ext>
            </a:extLst>
          </p:cNvPr>
          <p:cNvPicPr>
            <a:picLocks noChangeAspect="1"/>
          </p:cNvPicPr>
          <p:nvPr userDrawn="1"/>
        </p:nvPicPr>
        <p:blipFill>
          <a:blip r:embed="rId12"/>
          <a:stretch>
            <a:fillRect/>
          </a:stretch>
        </p:blipFill>
        <p:spPr>
          <a:xfrm>
            <a:off x="518218" y="437373"/>
            <a:ext cx="2616359" cy="604800"/>
          </a:xfrm>
          <a:prstGeom prst="rect">
            <a:avLst/>
          </a:prstGeom>
        </p:spPr>
      </p:pic>
    </p:spTree>
    <p:extLst>
      <p:ext uri="{BB962C8B-B14F-4D97-AF65-F5344CB8AC3E}">
        <p14:creationId xmlns:p14="http://schemas.microsoft.com/office/powerpoint/2010/main" val="4091619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l" defTabSz="914400" rtl="0" eaLnBrk="1" latinLnBrk="0" hangingPunct="1">
        <a:lnSpc>
          <a:spcPct val="90000"/>
        </a:lnSpc>
        <a:spcBef>
          <a:spcPct val="0"/>
        </a:spcBef>
        <a:buNone/>
        <a:defRPr sz="2800" b="0" i="0" kern="1200">
          <a:solidFill>
            <a:srgbClr val="545454"/>
          </a:solidFill>
          <a:latin typeface="Poppins SemiBold" pitchFamily="2" charset="77"/>
          <a:ea typeface="+mj-ea"/>
          <a:cs typeface="Poppins SemiBold" pitchFamily="2" charset="77"/>
        </a:defRPr>
      </a:lvl1pPr>
    </p:titleStyle>
    <p:bodyStyle>
      <a:lvl1pPr marL="457200" indent="-457200" algn="l" defTabSz="914400" rtl="0" eaLnBrk="1" latinLnBrk="0" hangingPunct="1">
        <a:lnSpc>
          <a:spcPct val="90000"/>
        </a:lnSpc>
        <a:spcBef>
          <a:spcPts val="1000"/>
        </a:spcBef>
        <a:buClr>
          <a:srgbClr val="0067B9"/>
        </a:buClr>
        <a:buFont typeface="Wingdings" pitchFamily="2" charset="2"/>
        <a:buChar char="§"/>
        <a:tabLst/>
        <a:defRPr sz="2000" b="0" i="0" kern="1200">
          <a:solidFill>
            <a:srgbClr val="0067B9"/>
          </a:solidFill>
          <a:latin typeface="Roboto Light" panose="02000000000000000000" pitchFamily="2" charset="0"/>
          <a:ea typeface="Roboto Light" panose="02000000000000000000" pitchFamily="2" charset="0"/>
          <a:cs typeface="Roboto Light" panose="02000000000000000000" pitchFamily="2" charset="0"/>
        </a:defRPr>
      </a:lvl1pPr>
      <a:lvl2pPr marL="714375" indent="-357188" algn="l" defTabSz="914400" rtl="0" eaLnBrk="1" latinLnBrk="0" hangingPunct="1">
        <a:lnSpc>
          <a:spcPct val="90000"/>
        </a:lnSpc>
        <a:spcBef>
          <a:spcPts val="1100"/>
        </a:spcBef>
        <a:spcAft>
          <a:spcPts val="0"/>
        </a:spcAft>
        <a:buClr>
          <a:srgbClr val="0067B9"/>
        </a:buClr>
        <a:buFont typeface="Arial" panose="020B0604020202020204" pitchFamily="34" charset="0"/>
        <a:buChar char="•"/>
        <a:tabLst/>
        <a:defRPr sz="1600" b="0" i="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2pPr>
      <a:lvl3pPr marL="635000" indent="263525" algn="l" defTabSz="914400" rtl="0" eaLnBrk="1" latinLnBrk="0" hangingPunct="1">
        <a:lnSpc>
          <a:spcPct val="90000"/>
        </a:lnSpc>
        <a:spcBef>
          <a:spcPts val="1100"/>
        </a:spcBef>
        <a:spcAft>
          <a:spcPts val="0"/>
        </a:spcAft>
        <a:buClr>
          <a:srgbClr val="0067B9"/>
        </a:buClr>
        <a:buFont typeface="Courier New" panose="02070309020205020404" pitchFamily="49" charset="0"/>
        <a:buChar char="o"/>
        <a:tabLst/>
        <a:defRPr sz="1280" b="0" i="0" kern="1200">
          <a:solidFill>
            <a:schemeClr val="tx1"/>
          </a:solidFill>
          <a:latin typeface="Roboto Light" panose="02000000000000000000" pitchFamily="2" charset="0"/>
          <a:ea typeface="Roboto Light" panose="02000000000000000000" pitchFamily="2" charset="0"/>
          <a:cs typeface="Roboto Light" panose="02000000000000000000" pitchFamily="2" charset="0"/>
        </a:defRPr>
      </a:lvl3pPr>
      <a:lvl4pPr marL="1071563" indent="-173038" algn="l" defTabSz="914400" rtl="0" eaLnBrk="1" latinLnBrk="0" hangingPunct="1">
        <a:lnSpc>
          <a:spcPct val="90000"/>
        </a:lnSpc>
        <a:spcBef>
          <a:spcPts val="500"/>
        </a:spcBef>
        <a:buClr>
          <a:srgbClr val="0067B9"/>
        </a:buClr>
        <a:buFont typeface="Arial" panose="020B0604020202020204" pitchFamily="34" charset="0"/>
        <a:buChar char="•"/>
        <a:tabLst/>
        <a:defRPr sz="1280" b="0" i="0" kern="1200">
          <a:solidFill>
            <a:srgbClr val="545454"/>
          </a:solidFill>
          <a:latin typeface="Roboto Light" panose="02000000000000000000" pitchFamily="2" charset="0"/>
          <a:ea typeface="Roboto Light" panose="02000000000000000000" pitchFamily="2" charset="0"/>
          <a:cs typeface="Roboto Light" panose="02000000000000000000" pitchFamily="2" charset="0"/>
        </a:defRPr>
      </a:lvl4pPr>
      <a:lvl5pPr marL="1163638" indent="225425" algn="l" defTabSz="914400" rtl="0" eaLnBrk="1" latinLnBrk="0" hangingPunct="1">
        <a:lnSpc>
          <a:spcPct val="90000"/>
        </a:lnSpc>
        <a:spcBef>
          <a:spcPts val="500"/>
        </a:spcBef>
        <a:buClr>
          <a:srgbClr val="0067B9"/>
        </a:buClr>
        <a:buFont typeface="Arial" panose="020B0604020202020204" pitchFamily="34" charset="0"/>
        <a:buChar char="•"/>
        <a:tabLst/>
        <a:defRPr sz="1024" b="0" i="0" kern="1200">
          <a:solidFill>
            <a:srgbClr val="545454"/>
          </a:solidFill>
          <a:latin typeface="Roboto Light" panose="02000000000000000000" pitchFamily="2" charset="0"/>
          <a:ea typeface="Roboto Light" panose="02000000000000000000" pitchFamily="2" charset="0"/>
          <a:cs typeface="Roboto Light"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3">
          <p15:clr>
            <a:srgbClr val="F26B43"/>
          </p15:clr>
        </p15:guide>
        <p15:guide id="2" pos="7287">
          <p15:clr>
            <a:srgbClr val="F26B43"/>
          </p15:clr>
        </p15:guide>
        <p15:guide id="3" orient="horz" pos="391">
          <p15:clr>
            <a:srgbClr val="F26B43"/>
          </p15:clr>
        </p15:guide>
        <p15:guide id="4" orient="horz" pos="3929">
          <p15:clr>
            <a:srgbClr val="F26B43"/>
          </p15:clr>
        </p15:guide>
        <p15:guide id="5" pos="5881">
          <p15:clr>
            <a:srgbClr val="F26B43"/>
          </p15:clr>
        </p15:guide>
        <p15:guide id="6" orient="horz" pos="18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colab.cadth.ca/" TargetMode="External"/><Relationship Id="rId3" Type="http://schemas.openxmlformats.org/officeDocument/2006/relationships/hyperlink" Target="https://www.cadth.ca/news/cadth-launches-consultation-real-world-evidence-reporting-guidance" TargetMode="External"/><Relationship Id="rId7" Type="http://schemas.openxmlformats.org/officeDocument/2006/relationships/hyperlink" Target="https://www.cadth.ca/post-market-drug-evaluation-pmde-program" TargetMode="External"/><Relationship Id="rId2" Type="http://schemas.openxmlformats.org/officeDocument/2006/relationships/hyperlink" Target="https://www.clhia.ca/" TargetMode="External"/><Relationship Id="rId1" Type="http://schemas.openxmlformats.org/officeDocument/2006/relationships/slideLayout" Target="../slideLayouts/slideLayout3.xml"/><Relationship Id="rId6" Type="http://schemas.openxmlformats.org/officeDocument/2006/relationships/hyperlink" Target="https://www.cadth.ca/real-world-evidence-decision-making" TargetMode="External"/><Relationship Id="rId5" Type="http://schemas.openxmlformats.org/officeDocument/2006/relationships/hyperlink" Target="https://rwe4decisions.com/" TargetMode="External"/><Relationship Id="rId4" Type="http://schemas.openxmlformats.org/officeDocument/2006/relationships/hyperlink" Target="https://symposium.cadth.ca/event/c35022f2-d7f1-4500-bb79-e823ee12d7fc/summary?utm_campaign=7237ec3ee5-EMAIL_CAMPAIGN_2022_09_27_03_30&amp;utm_medium=email&amp;utm_source=CONS%20List&amp;utm_term=0_f3b3313866-7237ec3ee5-263006909" TargetMode="External"/><Relationship Id="rId9" Type="http://schemas.openxmlformats.org/officeDocument/2006/relationships/hyperlink" Target="https://www.cadth.ca/events/cadth-information-session"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cadth.ca/real-world-evidence-decision-makin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3688C6-F82C-7248-80F5-B6B6159B0D70}"/>
              </a:ext>
            </a:extLst>
          </p:cNvPr>
          <p:cNvSpPr>
            <a:spLocks noGrp="1"/>
          </p:cNvSpPr>
          <p:nvPr>
            <p:ph type="ctrTitle"/>
          </p:nvPr>
        </p:nvSpPr>
        <p:spPr/>
        <p:txBody>
          <a:bodyPr/>
          <a:lstStyle/>
          <a:p>
            <a:r>
              <a:rPr lang="en-US" dirty="0"/>
              <a:t>RWE Steering Committee Meeting Summary</a:t>
            </a:r>
          </a:p>
        </p:txBody>
      </p:sp>
      <p:sp>
        <p:nvSpPr>
          <p:cNvPr id="5" name="Subtitle 4">
            <a:extLst>
              <a:ext uri="{FF2B5EF4-FFF2-40B4-BE49-F238E27FC236}">
                <a16:creationId xmlns:a16="http://schemas.microsoft.com/office/drawing/2014/main" id="{7618655A-1CD9-C248-BD12-82070F5B0435}"/>
              </a:ext>
            </a:extLst>
          </p:cNvPr>
          <p:cNvSpPr>
            <a:spLocks noGrp="1"/>
          </p:cNvSpPr>
          <p:nvPr>
            <p:ph type="subTitle" idx="1"/>
          </p:nvPr>
        </p:nvSpPr>
        <p:spPr/>
        <p:txBody>
          <a:bodyPr/>
          <a:lstStyle/>
          <a:p>
            <a:r>
              <a:rPr lang="en-US" dirty="0"/>
              <a:t>December 15, 2022</a:t>
            </a:r>
          </a:p>
          <a:p>
            <a:r>
              <a:rPr lang="en-US" dirty="0"/>
              <a:t>2:00 p.m. to 3:30 p.m. ET</a:t>
            </a:r>
          </a:p>
        </p:txBody>
      </p:sp>
    </p:spTree>
    <p:extLst>
      <p:ext uri="{BB962C8B-B14F-4D97-AF65-F5344CB8AC3E}">
        <p14:creationId xmlns:p14="http://schemas.microsoft.com/office/powerpoint/2010/main" val="2132952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C632880-1501-3942-BDB4-035EFB19B7C0}"/>
              </a:ext>
            </a:extLst>
          </p:cNvPr>
          <p:cNvSpPr>
            <a:spLocks noGrp="1"/>
          </p:cNvSpPr>
          <p:nvPr>
            <p:ph type="title"/>
          </p:nvPr>
        </p:nvSpPr>
        <p:spPr>
          <a:xfrm>
            <a:off x="554360" y="1052356"/>
            <a:ext cx="8815284" cy="877956"/>
          </a:xfrm>
        </p:spPr>
        <p:txBody>
          <a:bodyPr>
            <a:normAutofit/>
          </a:bodyPr>
          <a:lstStyle/>
          <a:p>
            <a:r>
              <a:rPr lang="en-US" sz="2400" b="1" dirty="0">
                <a:solidFill>
                  <a:schemeClr val="accent1"/>
                </a:solidFill>
                <a:latin typeface="Roboto" panose="02000000000000000000" pitchFamily="2" charset="0"/>
                <a:ea typeface="Roboto" panose="02000000000000000000" pitchFamily="2" charset="0"/>
              </a:rPr>
              <a:t>Agenda – December 15, 2022</a:t>
            </a:r>
          </a:p>
        </p:txBody>
      </p:sp>
      <p:sp>
        <p:nvSpPr>
          <p:cNvPr id="4" name="Slide Number Placeholder 3">
            <a:extLst>
              <a:ext uri="{FF2B5EF4-FFF2-40B4-BE49-F238E27FC236}">
                <a16:creationId xmlns:a16="http://schemas.microsoft.com/office/drawing/2014/main" id="{1386EB6F-04D2-1E48-B0DC-D15E14EFF800}"/>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1A321C3-34F9-B146-9EAC-EB027FA17480}" type="slidenum">
              <a:rPr kumimoji="0" lang="en-CA" sz="1200" b="0" i="0" u="none" strike="noStrike" kern="1200" cap="none" spc="0" normalizeH="0" baseline="0" noProof="0" smtClean="0">
                <a:ln>
                  <a:noFill/>
                </a:ln>
                <a:solidFill>
                  <a:srgbClr val="545454"/>
                </a:solidFill>
                <a:effectLst/>
                <a:uLnTx/>
                <a:uFill>
                  <a:solidFill>
                    <a:srgbClr val="0067B9"/>
                  </a:solidFill>
                </a:uFill>
                <a:latin typeface="Poppins SemiBold" pitchFamily="2" charset="77"/>
                <a:ea typeface="Roboto Light" panose="02000000000000000000" pitchFamily="2" charset="0"/>
                <a:cs typeface="Poppins SemiBold" pitchFamily="2" charset="77"/>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CA" sz="1200" b="0" i="0" u="none" strike="noStrike" kern="1200" cap="none" spc="0" normalizeH="0" baseline="0" noProof="0" dirty="0">
              <a:ln>
                <a:noFill/>
              </a:ln>
              <a:solidFill>
                <a:srgbClr val="545454"/>
              </a:solidFill>
              <a:effectLst/>
              <a:uLnTx/>
              <a:uFill>
                <a:solidFill>
                  <a:srgbClr val="0067B9"/>
                </a:solidFill>
              </a:uFill>
              <a:latin typeface="Poppins SemiBold" pitchFamily="2" charset="77"/>
              <a:ea typeface="Roboto Light" panose="02000000000000000000" pitchFamily="2" charset="0"/>
              <a:cs typeface="Poppins SemiBold" pitchFamily="2" charset="77"/>
            </a:endParaRPr>
          </a:p>
        </p:txBody>
      </p:sp>
      <p:graphicFrame>
        <p:nvGraphicFramePr>
          <p:cNvPr id="5" name="Table 4">
            <a:extLst>
              <a:ext uri="{FF2B5EF4-FFF2-40B4-BE49-F238E27FC236}">
                <a16:creationId xmlns:a16="http://schemas.microsoft.com/office/drawing/2014/main" id="{10DAE9E8-8596-D874-696D-20B96BBE7E55}"/>
              </a:ext>
            </a:extLst>
          </p:cNvPr>
          <p:cNvGraphicFramePr>
            <a:graphicFrameLocks noGrp="1"/>
          </p:cNvGraphicFramePr>
          <p:nvPr>
            <p:extLst>
              <p:ext uri="{D42A27DB-BD31-4B8C-83A1-F6EECF244321}">
                <p14:modId xmlns:p14="http://schemas.microsoft.com/office/powerpoint/2010/main" val="3941097307"/>
              </p:ext>
            </p:extLst>
          </p:nvPr>
        </p:nvGraphicFramePr>
        <p:xfrm>
          <a:off x="2145827" y="1929831"/>
          <a:ext cx="7900346" cy="3875813"/>
        </p:xfrm>
        <a:graphic>
          <a:graphicData uri="http://schemas.openxmlformats.org/drawingml/2006/table">
            <a:tbl>
              <a:tblPr>
                <a:tableStyleId>{5C22544A-7EE6-4342-B048-85BDC9FD1C3A}</a:tableStyleId>
              </a:tblPr>
              <a:tblGrid>
                <a:gridCol w="1140377">
                  <a:extLst>
                    <a:ext uri="{9D8B030D-6E8A-4147-A177-3AD203B41FA5}">
                      <a16:colId xmlns:a16="http://schemas.microsoft.com/office/drawing/2014/main" val="3749968570"/>
                    </a:ext>
                  </a:extLst>
                </a:gridCol>
                <a:gridCol w="4855420">
                  <a:extLst>
                    <a:ext uri="{9D8B030D-6E8A-4147-A177-3AD203B41FA5}">
                      <a16:colId xmlns:a16="http://schemas.microsoft.com/office/drawing/2014/main" val="574997892"/>
                    </a:ext>
                  </a:extLst>
                </a:gridCol>
                <a:gridCol w="1904549">
                  <a:extLst>
                    <a:ext uri="{9D8B030D-6E8A-4147-A177-3AD203B41FA5}">
                      <a16:colId xmlns:a16="http://schemas.microsoft.com/office/drawing/2014/main" val="2942910861"/>
                    </a:ext>
                  </a:extLst>
                </a:gridCol>
              </a:tblGrid>
              <a:tr h="257341">
                <a:tc>
                  <a:txBody>
                    <a:bodyPr/>
                    <a:lstStyle/>
                    <a:p>
                      <a:pPr algn="ctr">
                        <a:lnSpc>
                          <a:spcPct val="107000"/>
                        </a:lnSpc>
                        <a:spcAft>
                          <a:spcPts val="800"/>
                        </a:spcAft>
                      </a:pPr>
                      <a:r>
                        <a:rPr lang="en-CA" sz="1600" b="1" dirty="0">
                          <a:effectLst/>
                        </a:rPr>
                        <a:t>Time</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algn="ctr">
                        <a:lnSpc>
                          <a:spcPct val="107000"/>
                        </a:lnSpc>
                        <a:spcAft>
                          <a:spcPts val="800"/>
                        </a:spcAft>
                      </a:pPr>
                      <a:r>
                        <a:rPr lang="en-CA" sz="1600" b="1" dirty="0">
                          <a:effectLst/>
                        </a:rPr>
                        <a:t>Topic / Discussion Item</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algn="ctr">
                        <a:lnSpc>
                          <a:spcPct val="107000"/>
                        </a:lnSpc>
                        <a:spcAft>
                          <a:spcPts val="800"/>
                        </a:spcAft>
                      </a:pPr>
                      <a:r>
                        <a:rPr lang="en-CA" sz="1600" b="1" dirty="0">
                          <a:effectLst/>
                        </a:rPr>
                        <a:t>Facilitator</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extLst>
                  <a:ext uri="{0D108BD9-81ED-4DB2-BD59-A6C34878D82A}">
                    <a16:rowId xmlns:a16="http://schemas.microsoft.com/office/drawing/2014/main" val="2161774076"/>
                  </a:ext>
                </a:extLst>
              </a:tr>
              <a:tr h="500000">
                <a:tc>
                  <a:txBody>
                    <a:bodyPr/>
                    <a:lstStyle/>
                    <a:p>
                      <a:pPr algn="ctr">
                        <a:lnSpc>
                          <a:spcPct val="107000"/>
                        </a:lnSpc>
                        <a:spcAft>
                          <a:spcPts val="800"/>
                        </a:spcAft>
                      </a:pPr>
                      <a:r>
                        <a:rPr lang="en-CA" sz="1200" b="1" dirty="0">
                          <a:effectLst/>
                        </a:rPr>
                        <a:t>2:00 p.m.</a:t>
                      </a:r>
                    </a:p>
                    <a:p>
                      <a:pPr algn="ctr">
                        <a:lnSpc>
                          <a:spcPct val="107000"/>
                        </a:lnSpc>
                        <a:spcAft>
                          <a:spcPts val="800"/>
                        </a:spcAft>
                      </a:pPr>
                      <a:r>
                        <a:rPr lang="en-CA" sz="1200" b="1" dirty="0">
                          <a:effectLst/>
                        </a:rPr>
                        <a:t>5 min</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marL="457200" lvl="1" indent="0">
                        <a:lnSpc>
                          <a:spcPct val="107000"/>
                        </a:lnSpc>
                        <a:spcAft>
                          <a:spcPts val="800"/>
                        </a:spcAft>
                        <a:buNone/>
                      </a:pPr>
                      <a:r>
                        <a:rPr lang="en-CA" sz="1200" b="1" dirty="0">
                          <a:effectLst/>
                        </a:rPr>
                        <a:t>Welcome and Opening remarks</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algn="ctr">
                        <a:lnSpc>
                          <a:spcPct val="107000"/>
                        </a:lnSpc>
                        <a:spcAft>
                          <a:spcPts val="800"/>
                        </a:spcAft>
                      </a:pPr>
                      <a:r>
                        <a:rPr lang="en-CA" sz="1200" b="1" dirty="0">
                          <a:effectLst/>
                        </a:rPr>
                        <a:t>Nicole Mittman</a:t>
                      </a:r>
                    </a:p>
                  </a:txBody>
                  <a:tcPr marL="50081" marR="50081" marT="0" marB="0"/>
                </a:tc>
                <a:extLst>
                  <a:ext uri="{0D108BD9-81ED-4DB2-BD59-A6C34878D82A}">
                    <a16:rowId xmlns:a16="http://schemas.microsoft.com/office/drawing/2014/main" val="1799631014"/>
                  </a:ext>
                </a:extLst>
              </a:tr>
              <a:tr h="500000">
                <a:tc>
                  <a:txBody>
                    <a:bodyPr/>
                    <a:lstStyle/>
                    <a:p>
                      <a:pPr algn="ctr">
                        <a:lnSpc>
                          <a:spcPct val="107000"/>
                        </a:lnSpc>
                        <a:spcAft>
                          <a:spcPts val="800"/>
                        </a:spcAft>
                      </a:pPr>
                      <a:r>
                        <a:rPr lang="en-CA" sz="1200" b="1" dirty="0">
                          <a:effectLst/>
                        </a:rPr>
                        <a:t>2:05-2:50p.m.</a:t>
                      </a:r>
                    </a:p>
                    <a:p>
                      <a:pPr algn="ctr">
                        <a:lnSpc>
                          <a:spcPct val="107000"/>
                        </a:lnSpc>
                        <a:spcAft>
                          <a:spcPts val="800"/>
                        </a:spcAft>
                      </a:pPr>
                      <a:r>
                        <a:rPr lang="en-CA" sz="1200" b="1" dirty="0">
                          <a:effectLst/>
                          <a:latin typeface="Calibri" panose="020F0502020204030204" pitchFamily="34" charset="0"/>
                          <a:ea typeface="Calibri" panose="020F0502020204030204" pitchFamily="34" charset="0"/>
                          <a:cs typeface="Times New Roman" panose="02020603050405020304" pitchFamily="18" charset="0"/>
                        </a:rPr>
                        <a:t>45min</a:t>
                      </a:r>
                    </a:p>
                  </a:txBody>
                  <a:tcPr marL="50081" marR="50081" marT="0" marB="0"/>
                </a:tc>
                <a:tc>
                  <a:txBody>
                    <a:bodyPr/>
                    <a:lstStyle/>
                    <a:p>
                      <a:pPr marL="457200" lvl="1" indent="0" algn="l">
                        <a:lnSpc>
                          <a:spcPct val="107000"/>
                        </a:lnSpc>
                        <a:spcAft>
                          <a:spcPts val="800"/>
                        </a:spcAft>
                        <a:buNone/>
                      </a:pPr>
                      <a:r>
                        <a:rPr lang="en-CA" sz="1200" b="1" dirty="0">
                          <a:effectLst/>
                          <a:latin typeface="Calibri" panose="020F0502020204030204" pitchFamily="34" charset="0"/>
                          <a:ea typeface="Calibri" panose="020F0502020204030204" pitchFamily="34" charset="0"/>
                          <a:cs typeface="Times New Roman" panose="02020603050405020304" pitchFamily="18" charset="0"/>
                        </a:rPr>
                        <a:t>CHLIA Presentation and Discussion</a:t>
                      </a:r>
                    </a:p>
                  </a:txBody>
                  <a:tcPr marL="50081" marR="50081" marT="0" marB="0"/>
                </a:tc>
                <a:tc>
                  <a:txBody>
                    <a:bodyPr/>
                    <a:lstStyle/>
                    <a:p>
                      <a:pPr algn="ctr"/>
                      <a:r>
                        <a:rPr lang="en-CA" sz="1200" b="1" dirty="0"/>
                        <a:t>Joan Weir</a:t>
                      </a:r>
                    </a:p>
                    <a:p>
                      <a:pPr algn="ctr"/>
                      <a:r>
                        <a:rPr lang="en-CA" sz="1200" b="1" dirty="0"/>
                        <a:t>Anar Dossa</a:t>
                      </a:r>
                    </a:p>
                    <a:p>
                      <a:pPr algn="ctr"/>
                      <a:r>
                        <a:rPr lang="en-CA" sz="1200" b="1" dirty="0"/>
                        <a:t>Anjila Arora</a:t>
                      </a:r>
                    </a:p>
                  </a:txBody>
                  <a:tcPr marL="50081" marR="50081" marT="0" marB="0"/>
                </a:tc>
                <a:extLst>
                  <a:ext uri="{0D108BD9-81ED-4DB2-BD59-A6C34878D82A}">
                    <a16:rowId xmlns:a16="http://schemas.microsoft.com/office/drawing/2014/main" val="3710476529"/>
                  </a:ext>
                </a:extLst>
              </a:tr>
              <a:tr h="534916">
                <a:tc>
                  <a:txBody>
                    <a:bodyPr/>
                    <a:lstStyle/>
                    <a:p>
                      <a:pPr algn="ctr">
                        <a:lnSpc>
                          <a:spcPct val="107000"/>
                        </a:lnSpc>
                        <a:spcAft>
                          <a:spcPts val="800"/>
                        </a:spcAft>
                      </a:pPr>
                      <a:r>
                        <a:rPr lang="en-CA" sz="1200" b="1" dirty="0">
                          <a:effectLst/>
                        </a:rPr>
                        <a:t>2:50-2:55 p.m.</a:t>
                      </a:r>
                    </a:p>
                    <a:p>
                      <a:pPr algn="ctr">
                        <a:lnSpc>
                          <a:spcPct val="107000"/>
                        </a:lnSpc>
                        <a:spcAft>
                          <a:spcPts val="800"/>
                        </a:spcAft>
                      </a:pPr>
                      <a:r>
                        <a:rPr lang="en-CA" sz="1200" b="1" dirty="0">
                          <a:effectLst/>
                        </a:rPr>
                        <a:t>5 min</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r>
                        <a:rPr lang="en-CA" sz="1200" b="1" dirty="0"/>
                        <a:t>             Update RWE Guidance</a:t>
                      </a:r>
                    </a:p>
                  </a:txBody>
                  <a:tcPr marL="50081" marR="50081" marT="0" marB="0"/>
                </a:tc>
                <a:tc>
                  <a:txBody>
                    <a:bodyPr/>
                    <a:lstStyle/>
                    <a:p>
                      <a:pPr algn="ctr"/>
                      <a:r>
                        <a:rPr lang="en-CA" sz="1200" b="1" dirty="0"/>
                        <a:t>Mina Tadrous</a:t>
                      </a:r>
                    </a:p>
                    <a:p>
                      <a:pPr algn="ctr"/>
                      <a:r>
                        <a:rPr lang="en-CA" sz="1200" b="1" dirty="0"/>
                        <a:t>Laurie Lambert</a:t>
                      </a:r>
                    </a:p>
                  </a:txBody>
                  <a:tcPr marL="50081" marR="50081" marT="0" marB="0"/>
                </a:tc>
                <a:extLst>
                  <a:ext uri="{0D108BD9-81ED-4DB2-BD59-A6C34878D82A}">
                    <a16:rowId xmlns:a16="http://schemas.microsoft.com/office/drawing/2014/main" val="4025649444"/>
                  </a:ext>
                </a:extLst>
              </a:tr>
              <a:tr h="500000">
                <a:tc>
                  <a:txBody>
                    <a:bodyPr/>
                    <a:lstStyle/>
                    <a:p>
                      <a:pPr algn="ctr">
                        <a:lnSpc>
                          <a:spcPct val="107000"/>
                        </a:lnSpc>
                        <a:spcAft>
                          <a:spcPts val="800"/>
                        </a:spcAft>
                      </a:pPr>
                      <a:r>
                        <a:rPr lang="en-CA" sz="1200" b="1" dirty="0">
                          <a:effectLst/>
                        </a:rPr>
                        <a:t>2:55-3:05p.m.</a:t>
                      </a:r>
                    </a:p>
                    <a:p>
                      <a:pPr algn="ctr">
                        <a:lnSpc>
                          <a:spcPct val="107000"/>
                        </a:lnSpc>
                        <a:spcAft>
                          <a:spcPts val="800"/>
                        </a:spcAft>
                      </a:pPr>
                      <a:r>
                        <a:rPr lang="en-CA" sz="1200" b="1" dirty="0">
                          <a:effectLst/>
                        </a:rPr>
                        <a:t>10 min</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marL="457200" lvl="1" indent="0">
                        <a:lnSpc>
                          <a:spcPct val="107000"/>
                        </a:lnSpc>
                        <a:spcAft>
                          <a:spcPts val="800"/>
                        </a:spcAft>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R</a:t>
                      </a:r>
                      <a:r>
                        <a:rPr lang="en-CA" sz="1200" b="1" dirty="0">
                          <a:effectLst/>
                          <a:latin typeface="Calibri" panose="020F0502020204030204" pitchFamily="34" charset="0"/>
                          <a:ea typeface="Calibri" panose="020F0502020204030204" pitchFamily="34" charset="0"/>
                          <a:cs typeface="Times New Roman" panose="02020603050405020304" pitchFamily="18" charset="0"/>
                        </a:rPr>
                        <a:t>WE4Decisions Symposium Summary and </a:t>
                      </a:r>
                      <a:r>
                        <a:rPr lang="en-CA" sz="1200" b="1" dirty="0">
                          <a:effectLst/>
                          <a:latin typeface="Calibri" panose="020F0502020204030204" pitchFamily="34" charset="0"/>
                          <a:ea typeface="Times New Roman" panose="02020603050405020304" pitchFamily="18" charset="0"/>
                        </a:rPr>
                        <a:t>RWE Rare Disease Learning Period Update</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algn="ctr"/>
                      <a:r>
                        <a:rPr lang="en-CA" sz="1200" b="1" dirty="0"/>
                        <a:t>Laurie Lambert</a:t>
                      </a:r>
                    </a:p>
                  </a:txBody>
                  <a:tcPr marL="50081" marR="50081" marT="0" marB="0"/>
                </a:tc>
                <a:extLst>
                  <a:ext uri="{0D108BD9-81ED-4DB2-BD59-A6C34878D82A}">
                    <a16:rowId xmlns:a16="http://schemas.microsoft.com/office/drawing/2014/main" val="1388987060"/>
                  </a:ext>
                </a:extLst>
              </a:tr>
              <a:tr h="500000">
                <a:tc>
                  <a:txBody>
                    <a:bodyPr/>
                    <a:lstStyle/>
                    <a:p>
                      <a:pPr algn="ctr">
                        <a:lnSpc>
                          <a:spcPct val="107000"/>
                        </a:lnSpc>
                        <a:spcAft>
                          <a:spcPts val="800"/>
                        </a:spcAft>
                      </a:pPr>
                      <a:r>
                        <a:rPr lang="en-CA" sz="1200" b="1" dirty="0">
                          <a:effectLst/>
                        </a:rPr>
                        <a:t>3:05-3:20 p.m.</a:t>
                      </a:r>
                    </a:p>
                    <a:p>
                      <a:pPr algn="ctr">
                        <a:lnSpc>
                          <a:spcPct val="107000"/>
                        </a:lnSpc>
                        <a:spcAft>
                          <a:spcPts val="800"/>
                        </a:spcAft>
                      </a:pPr>
                      <a:r>
                        <a:rPr lang="en-CA" sz="1200" b="1" dirty="0">
                          <a:effectLst/>
                        </a:rPr>
                        <a:t>15 min</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marL="457200" lvl="1" indent="0">
                        <a:lnSpc>
                          <a:spcPct val="107000"/>
                        </a:lnSpc>
                        <a:spcAft>
                          <a:spcPts val="800"/>
                        </a:spcAft>
                        <a:buNone/>
                      </a:pPr>
                      <a:r>
                        <a:rPr lang="en-CA" sz="1200" b="1" dirty="0">
                          <a:effectLst/>
                        </a:rPr>
                        <a:t>PMDE Update</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algn="ctr">
                        <a:lnSpc>
                          <a:spcPct val="107000"/>
                        </a:lnSpc>
                        <a:spcAft>
                          <a:spcPts val="800"/>
                        </a:spcAft>
                      </a:pPr>
                      <a:r>
                        <a:rPr lang="en-CA" sz="1200" b="1" dirty="0">
                          <a:effectLst/>
                        </a:rPr>
                        <a:t>Tarry Ahuja</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extLst>
                  <a:ext uri="{0D108BD9-81ED-4DB2-BD59-A6C34878D82A}">
                    <a16:rowId xmlns:a16="http://schemas.microsoft.com/office/drawing/2014/main" val="284572831"/>
                  </a:ext>
                </a:extLst>
              </a:tr>
              <a:tr h="500000">
                <a:tc>
                  <a:txBody>
                    <a:bodyPr/>
                    <a:lstStyle/>
                    <a:p>
                      <a:pPr algn="ctr">
                        <a:lnSpc>
                          <a:spcPct val="107000"/>
                        </a:lnSpc>
                        <a:spcAft>
                          <a:spcPts val="800"/>
                        </a:spcAft>
                      </a:pPr>
                      <a:r>
                        <a:rPr lang="en-CA" sz="1200" b="1" dirty="0">
                          <a:effectLst/>
                        </a:rPr>
                        <a:t>3:20-3:25 p.m.</a:t>
                      </a:r>
                    </a:p>
                    <a:p>
                      <a:pPr algn="ctr">
                        <a:lnSpc>
                          <a:spcPct val="107000"/>
                        </a:lnSpc>
                        <a:spcAft>
                          <a:spcPts val="800"/>
                        </a:spcAft>
                      </a:pPr>
                      <a:r>
                        <a:rPr lang="en-CA" sz="1200" b="1" dirty="0">
                          <a:effectLst/>
                        </a:rPr>
                        <a:t>5 min</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marL="457200" lvl="1" indent="0">
                        <a:lnSpc>
                          <a:spcPct val="107000"/>
                        </a:lnSpc>
                        <a:spcAft>
                          <a:spcPts val="800"/>
                        </a:spcAft>
                        <a:buNone/>
                      </a:pPr>
                      <a:r>
                        <a:rPr lang="en-CA" sz="1200" b="1" dirty="0">
                          <a:effectLst/>
                        </a:rPr>
                        <a:t>Update CADTH Organizational Changes</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algn="ctr">
                        <a:lnSpc>
                          <a:spcPct val="107000"/>
                        </a:lnSpc>
                        <a:spcAft>
                          <a:spcPts val="800"/>
                        </a:spcAft>
                      </a:pPr>
                      <a:r>
                        <a:rPr lang="en-CA" sz="1200" b="1" dirty="0">
                          <a:effectLst/>
                        </a:rPr>
                        <a:t>Nicole Mittman</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extLst>
                  <a:ext uri="{0D108BD9-81ED-4DB2-BD59-A6C34878D82A}">
                    <a16:rowId xmlns:a16="http://schemas.microsoft.com/office/drawing/2014/main" val="4225474947"/>
                  </a:ext>
                </a:extLst>
              </a:tr>
              <a:tr h="534916">
                <a:tc>
                  <a:txBody>
                    <a:bodyPr/>
                    <a:lstStyle/>
                    <a:p>
                      <a:pPr algn="ctr">
                        <a:lnSpc>
                          <a:spcPct val="107000"/>
                        </a:lnSpc>
                        <a:spcAft>
                          <a:spcPts val="800"/>
                        </a:spcAft>
                      </a:pPr>
                      <a:r>
                        <a:rPr lang="en-CA" sz="1200" b="1" dirty="0">
                          <a:effectLst/>
                        </a:rPr>
                        <a:t>3:25-3:30 p.m.</a:t>
                      </a:r>
                    </a:p>
                    <a:p>
                      <a:pPr algn="ctr">
                        <a:lnSpc>
                          <a:spcPct val="107000"/>
                        </a:lnSpc>
                        <a:spcAft>
                          <a:spcPts val="800"/>
                        </a:spcAft>
                      </a:pPr>
                      <a:r>
                        <a:rPr lang="en-CA" sz="1200" b="1" dirty="0">
                          <a:effectLst/>
                        </a:rPr>
                        <a:t>5 min</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marL="457200" lvl="1" indent="0">
                        <a:lnSpc>
                          <a:spcPct val="107000"/>
                        </a:lnSpc>
                        <a:spcAft>
                          <a:spcPts val="800"/>
                        </a:spcAft>
                        <a:buNone/>
                      </a:pPr>
                      <a:r>
                        <a:rPr lang="en-CA" sz="1200" b="1" dirty="0">
                          <a:effectLst/>
                        </a:rPr>
                        <a:t>Discussion and Closing Remarks </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tc>
                  <a:txBody>
                    <a:bodyPr/>
                    <a:lstStyle/>
                    <a:p>
                      <a:pPr algn="ctr">
                        <a:lnSpc>
                          <a:spcPct val="107000"/>
                        </a:lnSpc>
                        <a:spcAft>
                          <a:spcPts val="800"/>
                        </a:spcAft>
                      </a:pPr>
                      <a:r>
                        <a:rPr lang="en-CA" sz="1200" b="1" dirty="0">
                          <a:effectLst/>
                        </a:rPr>
                        <a:t>Nicole Mittman</a:t>
                      </a:r>
                      <a:endParaRPr lang="en-CA"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081" marR="50081" marT="0" marB="0"/>
                </a:tc>
                <a:extLst>
                  <a:ext uri="{0D108BD9-81ED-4DB2-BD59-A6C34878D82A}">
                    <a16:rowId xmlns:a16="http://schemas.microsoft.com/office/drawing/2014/main" val="1711125961"/>
                  </a:ext>
                </a:extLst>
              </a:tr>
            </a:tbl>
          </a:graphicData>
        </a:graphic>
      </p:graphicFrame>
    </p:spTree>
    <p:extLst>
      <p:ext uri="{BB962C8B-B14F-4D97-AF65-F5344CB8AC3E}">
        <p14:creationId xmlns:p14="http://schemas.microsoft.com/office/powerpoint/2010/main" val="2258369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C632880-1501-3942-BDB4-035EFB19B7C0}"/>
              </a:ext>
            </a:extLst>
          </p:cNvPr>
          <p:cNvSpPr>
            <a:spLocks noGrp="1"/>
          </p:cNvSpPr>
          <p:nvPr>
            <p:ph type="title"/>
          </p:nvPr>
        </p:nvSpPr>
        <p:spPr>
          <a:xfrm>
            <a:off x="173361" y="1052356"/>
            <a:ext cx="8815284" cy="877956"/>
          </a:xfrm>
        </p:spPr>
        <p:txBody>
          <a:bodyPr>
            <a:normAutofit/>
          </a:bodyPr>
          <a:lstStyle/>
          <a:p>
            <a:r>
              <a:rPr lang="en-US" sz="2400" b="1" dirty="0">
                <a:solidFill>
                  <a:schemeClr val="accent1"/>
                </a:solidFill>
                <a:latin typeface="Roboto" panose="02000000000000000000" pitchFamily="2" charset="0"/>
                <a:ea typeface="Roboto" panose="02000000000000000000" pitchFamily="2" charset="0"/>
              </a:rPr>
              <a:t>Meeting Summary</a:t>
            </a:r>
          </a:p>
        </p:txBody>
      </p:sp>
      <p:sp>
        <p:nvSpPr>
          <p:cNvPr id="4" name="Slide Number Placeholder 3">
            <a:extLst>
              <a:ext uri="{FF2B5EF4-FFF2-40B4-BE49-F238E27FC236}">
                <a16:creationId xmlns:a16="http://schemas.microsoft.com/office/drawing/2014/main" id="{1386EB6F-04D2-1E48-B0DC-D15E14EFF800}"/>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1A321C3-34F9-B146-9EAC-EB027FA17480}" type="slidenum">
              <a:rPr kumimoji="0" lang="en-CA" sz="1200" b="0" i="0" u="none" strike="noStrike" kern="1200" cap="none" spc="0" normalizeH="0" baseline="0" noProof="0" smtClean="0">
                <a:ln>
                  <a:noFill/>
                </a:ln>
                <a:solidFill>
                  <a:srgbClr val="545454"/>
                </a:solidFill>
                <a:effectLst/>
                <a:uLnTx/>
                <a:uFill>
                  <a:solidFill>
                    <a:srgbClr val="0067B9"/>
                  </a:solidFill>
                </a:uFill>
                <a:latin typeface="Poppins SemiBold" pitchFamily="2" charset="77"/>
                <a:ea typeface="Roboto Light" panose="02000000000000000000" pitchFamily="2" charset="0"/>
                <a:cs typeface="Poppins SemiBold" pitchFamily="2" charset="77"/>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dirty="0">
              <a:ln>
                <a:noFill/>
              </a:ln>
              <a:solidFill>
                <a:srgbClr val="545454"/>
              </a:solidFill>
              <a:effectLst/>
              <a:uLnTx/>
              <a:uFill>
                <a:solidFill>
                  <a:srgbClr val="0067B9"/>
                </a:solidFill>
              </a:uFill>
              <a:latin typeface="Poppins SemiBold" pitchFamily="2" charset="77"/>
              <a:ea typeface="Roboto Light" panose="02000000000000000000" pitchFamily="2" charset="0"/>
              <a:cs typeface="Poppins SemiBold" pitchFamily="2" charset="77"/>
            </a:endParaRPr>
          </a:p>
        </p:txBody>
      </p:sp>
      <p:sp>
        <p:nvSpPr>
          <p:cNvPr id="3" name="TextBox 2">
            <a:extLst>
              <a:ext uri="{FF2B5EF4-FFF2-40B4-BE49-F238E27FC236}">
                <a16:creationId xmlns:a16="http://schemas.microsoft.com/office/drawing/2014/main" id="{90460597-AF33-59A0-CE14-AD25DCE9C4EE}"/>
              </a:ext>
            </a:extLst>
          </p:cNvPr>
          <p:cNvSpPr txBox="1"/>
          <p:nvPr/>
        </p:nvSpPr>
        <p:spPr>
          <a:xfrm>
            <a:off x="0" y="1491334"/>
            <a:ext cx="12018639" cy="7382342"/>
          </a:xfrm>
          <a:prstGeom prst="rect">
            <a:avLst/>
          </a:prstGeom>
          <a:noFill/>
        </p:spPr>
        <p:txBody>
          <a:bodyPr wrap="square" lIns="91440" tIns="45720" rIns="91440" bIns="45720" rtlCol="0" anchor="t">
            <a:spAutoFit/>
          </a:bodyPr>
          <a:lstStyle/>
          <a:p>
            <a:pPr lvl="0">
              <a:lnSpc>
                <a:spcPct val="107000"/>
              </a:lnSpc>
            </a:pPr>
            <a:endParaRPr lang="en-CA" sz="1600" dirty="0">
              <a:effectLst/>
              <a:latin typeface="Roboto" panose="02000000000000000000" pitchFamily="2" charset="0"/>
              <a:ea typeface="Roboto" panose="02000000000000000000" pitchFamily="2" charset="0"/>
              <a:cs typeface="Roboto" panose="02000000000000000000" pitchFamily="2" charset="0"/>
            </a:endParaRPr>
          </a:p>
          <a:p>
            <a:pPr marL="342900" lvl="0" indent="-342900">
              <a:lnSpc>
                <a:spcPct val="107000"/>
              </a:lnSpc>
              <a:buFont typeface="Symbol" panose="05050102010706020507" pitchFamily="18" charset="2"/>
              <a:buChar char=""/>
            </a:pPr>
            <a:r>
              <a:rPr lang="en-CA" sz="1600" u="sng" dirty="0">
                <a:solidFill>
                  <a:srgbClr val="0563C1"/>
                </a:solidFill>
                <a:effectLst/>
                <a:latin typeface="Roboto" panose="02000000000000000000" pitchFamily="2" charset="0"/>
                <a:ea typeface="Roboto" panose="02000000000000000000" pitchFamily="2" charset="0"/>
                <a:cs typeface="Roboto" panose="02000000000000000000" pitchFamily="2" charset="0"/>
                <a:hlinkClick r:id="rId2"/>
              </a:rPr>
              <a:t>CHLIA </a:t>
            </a:r>
            <a:r>
              <a:rPr lang="en-CA" sz="1600" dirty="0">
                <a:effectLst/>
                <a:latin typeface="Roboto" panose="02000000000000000000" pitchFamily="2" charset="0"/>
                <a:ea typeface="Roboto" panose="02000000000000000000" pitchFamily="2" charset="0"/>
                <a:cs typeface="Roboto" panose="02000000000000000000" pitchFamily="2" charset="0"/>
              </a:rPr>
              <a:t>presented information about the role of private payers in the Canadian health system, described the types of </a:t>
            </a:r>
            <a:r>
              <a:rPr lang="en-CA" sz="1600" dirty="0">
                <a:latin typeface="Roboto" panose="02000000000000000000" pitchFamily="2" charset="0"/>
                <a:ea typeface="Roboto" panose="02000000000000000000" pitchFamily="2" charset="0"/>
                <a:cs typeface="Roboto" panose="02000000000000000000" pitchFamily="2" charset="0"/>
              </a:rPr>
              <a:t>real-world data </a:t>
            </a:r>
            <a:r>
              <a:rPr lang="en-CA" sz="1600" dirty="0">
                <a:effectLst/>
                <a:latin typeface="Roboto" panose="02000000000000000000" pitchFamily="2" charset="0"/>
                <a:ea typeface="Roboto" panose="02000000000000000000" pitchFamily="2" charset="0"/>
                <a:cs typeface="Roboto" panose="02000000000000000000" pitchFamily="2" charset="0"/>
              </a:rPr>
              <a:t>being collected in relation to patients and drug claims. The presentation was followed up with a Q&amp;A period. </a:t>
            </a:r>
          </a:p>
          <a:p>
            <a:pPr marL="342900" indent="-342900">
              <a:lnSpc>
                <a:spcPct val="107000"/>
              </a:lnSpc>
              <a:buFont typeface="Symbol" panose="05050102010706020507" pitchFamily="18" charset="2"/>
              <a:buChar char=""/>
            </a:pPr>
            <a:endParaRPr lang="en-CA" sz="1600" dirty="0">
              <a:latin typeface="Roboto"/>
              <a:ea typeface="Roboto"/>
              <a:cs typeface="Roboto"/>
            </a:endParaRPr>
          </a:p>
          <a:p>
            <a:pPr marL="342900" lvl="0" indent="-342900">
              <a:lnSpc>
                <a:spcPct val="107000"/>
              </a:lnSpc>
              <a:buFont typeface="Symbol" panose="05050102010706020507" pitchFamily="18" charset="2"/>
              <a:buChar char=""/>
            </a:pPr>
            <a:r>
              <a:rPr lang="en-CA" sz="1600" dirty="0">
                <a:effectLst/>
                <a:latin typeface="Roboto" panose="02000000000000000000" pitchFamily="2" charset="0"/>
                <a:ea typeface="Roboto" panose="02000000000000000000" pitchFamily="2" charset="0"/>
                <a:cs typeface="Roboto" panose="02000000000000000000" pitchFamily="2" charset="0"/>
              </a:rPr>
              <a:t>Various activities have been undertaken to solicit feedback from CADTH stakeholders on the draft </a:t>
            </a:r>
            <a:r>
              <a:rPr lang="en-CA" sz="1600" u="sng" dirty="0">
                <a:solidFill>
                  <a:srgbClr val="0563C1"/>
                </a:solidFill>
                <a:effectLst/>
                <a:latin typeface="Roboto" panose="02000000000000000000" pitchFamily="2" charset="0"/>
                <a:ea typeface="Roboto" panose="02000000000000000000" pitchFamily="2" charset="0"/>
                <a:cs typeface="Roboto" panose="02000000000000000000" pitchFamily="2" charset="0"/>
                <a:hlinkClick r:id="rId3"/>
              </a:rPr>
              <a:t>RWE Guidance</a:t>
            </a:r>
            <a:r>
              <a:rPr lang="en-CA" sz="1600" dirty="0">
                <a:effectLst/>
                <a:latin typeface="Roboto" panose="02000000000000000000" pitchFamily="2" charset="0"/>
                <a:ea typeface="Roboto" panose="02000000000000000000" pitchFamily="2" charset="0"/>
                <a:cs typeface="Roboto" panose="02000000000000000000" pitchFamily="2" charset="0"/>
              </a:rPr>
              <a:t>. There are plans to disseminate the feedback received, including a written publication of the summary of the feedback and a </a:t>
            </a:r>
            <a:r>
              <a:rPr lang="en-CA" sz="1600" i="1" dirty="0">
                <a:effectLst/>
                <a:latin typeface="Roboto" panose="02000000000000000000" pitchFamily="2" charset="0"/>
                <a:ea typeface="Roboto" panose="02000000000000000000" pitchFamily="2" charset="0"/>
                <a:cs typeface="Roboto" panose="02000000000000000000" pitchFamily="2" charset="0"/>
              </a:rPr>
              <a:t>What we heard </a:t>
            </a:r>
            <a:r>
              <a:rPr lang="en-CA" sz="1600" dirty="0">
                <a:latin typeface="Roboto" panose="02000000000000000000" pitchFamily="2" charset="0"/>
                <a:ea typeface="Roboto" panose="02000000000000000000" pitchFamily="2" charset="0"/>
                <a:cs typeface="Roboto" panose="02000000000000000000" pitchFamily="2" charset="0"/>
              </a:rPr>
              <a:t>webinar</a:t>
            </a:r>
            <a:r>
              <a:rPr lang="en-CA" sz="1600" dirty="0">
                <a:effectLst/>
                <a:latin typeface="Roboto" panose="02000000000000000000" pitchFamily="2" charset="0"/>
                <a:ea typeface="Roboto" panose="02000000000000000000" pitchFamily="2" charset="0"/>
                <a:cs typeface="Roboto" panose="02000000000000000000" pitchFamily="2" charset="0"/>
              </a:rPr>
              <a:t>. The RWE guidance document will be launched at the </a:t>
            </a:r>
            <a:r>
              <a:rPr lang="en-CA" sz="1600" u="sng" dirty="0">
                <a:solidFill>
                  <a:srgbClr val="0563C1"/>
                </a:solidFill>
                <a:effectLst/>
                <a:latin typeface="Roboto" panose="02000000000000000000" pitchFamily="2" charset="0"/>
                <a:ea typeface="Roboto" panose="02000000000000000000" pitchFamily="2" charset="0"/>
                <a:cs typeface="Roboto" panose="02000000000000000000" pitchFamily="2" charset="0"/>
                <a:hlinkClick r:id="rId4"/>
              </a:rPr>
              <a:t>CADTH symposium</a:t>
            </a:r>
            <a:r>
              <a:rPr lang="en-CA" sz="1600" dirty="0">
                <a:effectLst/>
                <a:latin typeface="Roboto" panose="02000000000000000000" pitchFamily="2" charset="0"/>
                <a:ea typeface="Roboto" panose="02000000000000000000" pitchFamily="2" charset="0"/>
                <a:cs typeface="Roboto" panose="02000000000000000000" pitchFamily="2" charset="0"/>
              </a:rPr>
              <a:t> in Spring 2023. </a:t>
            </a:r>
          </a:p>
          <a:p>
            <a:pPr marL="342900" lvl="0" indent="-342900">
              <a:lnSpc>
                <a:spcPct val="107000"/>
              </a:lnSpc>
              <a:buFont typeface="Symbol" panose="05050102010706020507" pitchFamily="18" charset="2"/>
              <a:buChar char=""/>
            </a:pPr>
            <a:endParaRPr lang="en-CA" sz="1600" dirty="0">
              <a:effectLst/>
              <a:latin typeface="Roboto" panose="02000000000000000000" pitchFamily="2" charset="0"/>
              <a:ea typeface="Roboto" panose="02000000000000000000" pitchFamily="2" charset="0"/>
              <a:cs typeface="Roboto" panose="02000000000000000000" pitchFamily="2" charset="0"/>
            </a:endParaRPr>
          </a:p>
          <a:p>
            <a:pPr marL="342900" lvl="0" indent="-342900">
              <a:lnSpc>
                <a:spcPct val="107000"/>
              </a:lnSpc>
              <a:buFont typeface="Symbol" panose="05050102010706020507" pitchFamily="18" charset="2"/>
              <a:buChar char=""/>
            </a:pPr>
            <a:r>
              <a:rPr lang="en-CA" sz="1600" dirty="0">
                <a:effectLst/>
                <a:latin typeface="Roboto" panose="02000000000000000000" pitchFamily="2" charset="0"/>
                <a:ea typeface="Roboto" panose="02000000000000000000" pitchFamily="2" charset="0"/>
                <a:cs typeface="Roboto" panose="02000000000000000000" pitchFamily="2" charset="0"/>
              </a:rPr>
              <a:t>A summary of the </a:t>
            </a:r>
            <a:r>
              <a:rPr lang="en-CA" sz="1600" u="sng" dirty="0">
                <a:solidFill>
                  <a:srgbClr val="0563C1"/>
                </a:solidFill>
                <a:effectLst/>
                <a:latin typeface="Roboto" panose="02000000000000000000" pitchFamily="2" charset="0"/>
                <a:ea typeface="Roboto" panose="02000000000000000000" pitchFamily="2" charset="0"/>
                <a:cs typeface="Roboto" panose="02000000000000000000" pitchFamily="2" charset="0"/>
                <a:hlinkClick r:id="rId5"/>
              </a:rPr>
              <a:t>RWE4Decisions</a:t>
            </a:r>
            <a:r>
              <a:rPr lang="en-CA" sz="1600" dirty="0">
                <a:effectLst/>
                <a:latin typeface="Roboto" panose="02000000000000000000" pitchFamily="2" charset="0"/>
                <a:ea typeface="Roboto" panose="02000000000000000000" pitchFamily="2" charset="0"/>
                <a:cs typeface="Roboto" panose="02000000000000000000" pitchFamily="2" charset="0"/>
              </a:rPr>
              <a:t> symposium was shared. </a:t>
            </a:r>
          </a:p>
          <a:p>
            <a:pPr marL="342900" lvl="0" indent="-342900">
              <a:lnSpc>
                <a:spcPct val="107000"/>
              </a:lnSpc>
              <a:buFont typeface="Symbol" panose="05050102010706020507" pitchFamily="18" charset="2"/>
              <a:buChar char=""/>
            </a:pPr>
            <a:endParaRPr lang="en-CA" sz="1600" dirty="0">
              <a:effectLst/>
              <a:latin typeface="Roboto" panose="02000000000000000000" pitchFamily="2" charset="0"/>
              <a:ea typeface="Roboto" panose="02000000000000000000" pitchFamily="2" charset="0"/>
              <a:cs typeface="Roboto" panose="02000000000000000000" pitchFamily="2" charset="0"/>
            </a:endParaRPr>
          </a:p>
          <a:p>
            <a:pPr marL="342900" lvl="0" indent="-342900">
              <a:lnSpc>
                <a:spcPct val="107000"/>
              </a:lnSpc>
              <a:buFont typeface="Symbol" panose="05050102010706020507" pitchFamily="18" charset="2"/>
              <a:buChar char=""/>
            </a:pPr>
            <a:r>
              <a:rPr lang="en-CA" sz="1600" dirty="0">
                <a:latin typeface="Roboto"/>
                <a:ea typeface="Roboto"/>
                <a:cs typeface="Roboto"/>
              </a:rPr>
              <a:t>A</a:t>
            </a:r>
            <a:r>
              <a:rPr lang="en-CA" sz="1600" dirty="0">
                <a:effectLst/>
                <a:latin typeface="Roboto"/>
                <a:ea typeface="Roboto"/>
                <a:cs typeface="Roboto"/>
              </a:rPr>
              <a:t> </a:t>
            </a:r>
            <a:r>
              <a:rPr lang="en-CA" sz="1600" dirty="0">
                <a:latin typeface="Roboto"/>
                <a:ea typeface="Roboto"/>
                <a:cs typeface="Roboto"/>
              </a:rPr>
              <a:t>brief update </a:t>
            </a:r>
            <a:r>
              <a:rPr lang="en-CA" sz="1600" dirty="0">
                <a:effectLst/>
                <a:latin typeface="Roboto"/>
                <a:ea typeface="Roboto"/>
                <a:cs typeface="Roboto"/>
              </a:rPr>
              <a:t>on CADTH RWE </a:t>
            </a:r>
            <a:r>
              <a:rPr lang="en-CA" sz="1600" u="sng" dirty="0">
                <a:solidFill>
                  <a:srgbClr val="0563C1"/>
                </a:solidFill>
                <a:effectLst/>
                <a:latin typeface="Roboto"/>
                <a:ea typeface="Roboto"/>
                <a:cs typeface="Roboto"/>
                <a:hlinkClick r:id="rId6"/>
              </a:rPr>
              <a:t>Learning projects</a:t>
            </a:r>
            <a:r>
              <a:rPr lang="en-CA" sz="1600" dirty="0">
                <a:effectLst/>
                <a:latin typeface="Roboto"/>
                <a:ea typeface="Roboto"/>
                <a:cs typeface="Roboto"/>
              </a:rPr>
              <a:t> was given.</a:t>
            </a:r>
          </a:p>
          <a:p>
            <a:pPr marL="342900" lvl="0" indent="-342900">
              <a:lnSpc>
                <a:spcPct val="107000"/>
              </a:lnSpc>
              <a:buFont typeface="Symbol" panose="05050102010706020507" pitchFamily="18" charset="2"/>
              <a:buChar char=""/>
            </a:pPr>
            <a:endParaRPr lang="en-CA" sz="1600" dirty="0">
              <a:effectLst/>
              <a:latin typeface="Roboto" panose="02000000000000000000" pitchFamily="2" charset="0"/>
              <a:ea typeface="Roboto" panose="02000000000000000000" pitchFamily="2" charset="0"/>
              <a:cs typeface="Roboto" panose="02000000000000000000" pitchFamily="2" charset="0"/>
            </a:endParaRPr>
          </a:p>
          <a:p>
            <a:pPr marL="342900" lvl="0" indent="-342900">
              <a:lnSpc>
                <a:spcPct val="107000"/>
              </a:lnSpc>
              <a:buFont typeface="Symbol" panose="05050102010706020507" pitchFamily="18" charset="2"/>
              <a:buChar char=""/>
            </a:pPr>
            <a:r>
              <a:rPr lang="en-CA" sz="1600" dirty="0">
                <a:effectLst/>
                <a:latin typeface="Roboto"/>
                <a:ea typeface="Roboto"/>
                <a:cs typeface="Roboto"/>
              </a:rPr>
              <a:t>Director of PMDE program provided an update on the </a:t>
            </a:r>
            <a:r>
              <a:rPr lang="en-CA" sz="1600" u="sng" dirty="0">
                <a:solidFill>
                  <a:srgbClr val="0563C1"/>
                </a:solidFill>
                <a:effectLst/>
                <a:latin typeface="Roboto"/>
                <a:ea typeface="Roboto"/>
                <a:cs typeface="Roboto"/>
                <a:hlinkClick r:id="rId7"/>
              </a:rPr>
              <a:t>Post-market Drug Evaluation</a:t>
            </a:r>
            <a:r>
              <a:rPr lang="en-CA" sz="1600" dirty="0">
                <a:effectLst/>
                <a:latin typeface="Roboto"/>
                <a:ea typeface="Roboto"/>
                <a:cs typeface="Roboto"/>
              </a:rPr>
              <a:t> (PMDE) program, including the </a:t>
            </a:r>
            <a:r>
              <a:rPr lang="en-CA" sz="1600" u="sng" dirty="0">
                <a:solidFill>
                  <a:srgbClr val="0563C1"/>
                </a:solidFill>
                <a:effectLst/>
                <a:latin typeface="Roboto"/>
                <a:ea typeface="Roboto"/>
                <a:cs typeface="Roboto"/>
                <a:hlinkClick r:id="rId8"/>
              </a:rPr>
              <a:t>CoLab</a:t>
            </a:r>
            <a:r>
              <a:rPr lang="en-CA" sz="1600" dirty="0">
                <a:effectLst/>
                <a:latin typeface="Roboto"/>
                <a:ea typeface="Roboto"/>
                <a:cs typeface="Roboto"/>
              </a:rPr>
              <a:t> research network that supports this work. They described the types of requests they have received since the launch of the program. Further, they addressed the significance of integrating the developing RWE guidance into PMDE program functions.</a:t>
            </a:r>
          </a:p>
          <a:p>
            <a:pPr marL="342900" lvl="0" indent="-342900">
              <a:lnSpc>
                <a:spcPct val="107000"/>
              </a:lnSpc>
              <a:buFont typeface="Symbol" panose="05050102010706020507" pitchFamily="18" charset="2"/>
              <a:buChar char=""/>
            </a:pPr>
            <a:endParaRPr lang="en-CA" sz="1600" dirty="0">
              <a:effectLst/>
              <a:latin typeface="Roboto" panose="02000000000000000000" pitchFamily="2" charset="0"/>
              <a:ea typeface="Roboto" panose="02000000000000000000" pitchFamily="2" charset="0"/>
              <a:cs typeface="Roboto" panose="02000000000000000000" pitchFamily="2" charset="0"/>
            </a:endParaRPr>
          </a:p>
          <a:p>
            <a:pPr marL="342900" lvl="0" indent="-342900">
              <a:lnSpc>
                <a:spcPct val="107000"/>
              </a:lnSpc>
              <a:spcAft>
                <a:spcPts val="800"/>
              </a:spcAft>
              <a:buFont typeface="Symbol" panose="05050102010706020507" pitchFamily="18" charset="2"/>
              <a:buChar char=""/>
            </a:pPr>
            <a:r>
              <a:rPr lang="en-CA" sz="1600" dirty="0">
                <a:effectLst/>
                <a:latin typeface="Roboto" panose="02000000000000000000" pitchFamily="2" charset="0"/>
                <a:ea typeface="Roboto" panose="02000000000000000000" pitchFamily="2" charset="0"/>
                <a:cs typeface="Roboto" panose="02000000000000000000" pitchFamily="2" charset="0"/>
              </a:rPr>
              <a:t>Recent </a:t>
            </a:r>
            <a:r>
              <a:rPr lang="en-CA" sz="1600" u="sng" dirty="0">
                <a:solidFill>
                  <a:srgbClr val="0563C1"/>
                </a:solidFill>
                <a:effectLst/>
                <a:latin typeface="Roboto" panose="02000000000000000000" pitchFamily="2" charset="0"/>
                <a:ea typeface="Roboto" panose="02000000000000000000" pitchFamily="2" charset="0"/>
                <a:cs typeface="Roboto" panose="02000000000000000000" pitchFamily="2" charset="0"/>
                <a:hlinkClick r:id="rId9"/>
              </a:rPr>
              <a:t>organizational changes</a:t>
            </a:r>
            <a:r>
              <a:rPr lang="en-CA" sz="1600" dirty="0">
                <a:effectLst/>
                <a:latin typeface="Roboto" panose="02000000000000000000" pitchFamily="2" charset="0"/>
                <a:ea typeface="Roboto" panose="02000000000000000000" pitchFamily="2" charset="0"/>
                <a:cs typeface="Roboto" panose="02000000000000000000" pitchFamily="2" charset="0"/>
              </a:rPr>
              <a:t> at CADTH were presented.</a:t>
            </a:r>
          </a:p>
          <a:p>
            <a:endParaRPr lang="en-US" sz="1600" dirty="0">
              <a:latin typeface="Roboto" panose="02000000000000000000" pitchFamily="2" charset="0"/>
              <a:ea typeface="Roboto" panose="02000000000000000000" pitchFamily="2" charset="0"/>
              <a:cs typeface="Roboto" panose="02000000000000000000" pitchFamily="2" charset="0"/>
            </a:endParaRPr>
          </a:p>
          <a:p>
            <a:pPr marL="285750" indent="-285750">
              <a:buFont typeface="Arial" panose="020B0604020202020204" pitchFamily="34" charset="0"/>
              <a:buChar char="•"/>
            </a:pPr>
            <a:endParaRPr lang="en-CA" sz="1600" dirty="0">
              <a:effectLst/>
              <a:latin typeface="Roboto" panose="02000000000000000000" pitchFamily="2" charset="0"/>
              <a:ea typeface="Roboto" panose="02000000000000000000" pitchFamily="2" charset="0"/>
              <a:cs typeface="Roboto" panose="02000000000000000000" pitchFamily="2" charset="0"/>
            </a:endParaRPr>
          </a:p>
          <a:p>
            <a:pPr marL="285750" indent="-285750">
              <a:buFont typeface="Arial" panose="020B0604020202020204" pitchFamily="34" charset="0"/>
              <a:buChar char="•"/>
            </a:pPr>
            <a:endParaRPr lang="en-CA" sz="1600" dirty="0">
              <a:latin typeface="Roboto" panose="02000000000000000000" pitchFamily="2" charset="0"/>
              <a:ea typeface="Roboto" panose="02000000000000000000" pitchFamily="2" charset="0"/>
              <a:cs typeface="Roboto" panose="02000000000000000000" pitchFamily="2" charset="0"/>
            </a:endParaRPr>
          </a:p>
          <a:p>
            <a:pPr marL="285750" indent="-285750">
              <a:buFont typeface="Arial" panose="020B0604020202020204" pitchFamily="34" charset="0"/>
              <a:buChar char="•"/>
            </a:pPr>
            <a:endParaRPr lang="en-CA" sz="1600" dirty="0">
              <a:latin typeface="Roboto" panose="02000000000000000000" pitchFamily="2" charset="0"/>
              <a:ea typeface="Roboto" panose="02000000000000000000" pitchFamily="2" charset="0"/>
              <a:cs typeface="Roboto" panose="02000000000000000000" pitchFamily="2" charset="0"/>
            </a:endParaRPr>
          </a:p>
          <a:p>
            <a:pPr marL="285750" indent="-285750">
              <a:buFont typeface="Arial" panose="020B0604020202020204" pitchFamily="34" charset="0"/>
              <a:buChar char="•"/>
            </a:pPr>
            <a:endParaRPr lang="en-CA" sz="1600" dirty="0">
              <a:latin typeface="Roboto" panose="02000000000000000000" pitchFamily="2" charset="0"/>
              <a:ea typeface="Roboto" panose="02000000000000000000" pitchFamily="2" charset="0"/>
              <a:cs typeface="Roboto" panose="02000000000000000000" pitchFamily="2" charset="0"/>
            </a:endParaRPr>
          </a:p>
          <a:p>
            <a:endParaRPr lang="en-CA" sz="1600" dirty="0">
              <a:latin typeface="Roboto" panose="02000000000000000000" pitchFamily="2" charset="0"/>
              <a:ea typeface="Roboto" panose="02000000000000000000" pitchFamily="2" charset="0"/>
              <a:cs typeface="Roboto" panose="02000000000000000000" pitchFamily="2" charset="0"/>
            </a:endParaRPr>
          </a:p>
          <a:p>
            <a:endParaRPr lang="en-CA" sz="1600" dirty="0">
              <a:latin typeface="Roboto" panose="02000000000000000000" pitchFamily="2" charset="0"/>
              <a:ea typeface="Roboto" panose="02000000000000000000" pitchFamily="2" charset="0"/>
              <a:cs typeface="Roboto" panose="02000000000000000000" pitchFamily="2" charset="0"/>
            </a:endParaRPr>
          </a:p>
          <a:p>
            <a:endParaRPr lang="en-CA" sz="1600" dirty="0">
              <a:latin typeface="Roboto" panose="02000000000000000000" pitchFamily="2" charset="0"/>
              <a:ea typeface="Roboto" panose="02000000000000000000" pitchFamily="2" charset="0"/>
              <a:cs typeface="Roboto" panose="02000000000000000000" pitchFamily="2" charset="0"/>
            </a:endParaRPr>
          </a:p>
          <a:p>
            <a:endParaRPr lang="en-CA" sz="1600" dirty="0">
              <a:latin typeface="Roboto" panose="02000000000000000000" pitchFamily="2" charset="0"/>
              <a:ea typeface="Roboto" panose="02000000000000000000" pitchFamily="2" charset="0"/>
              <a:cs typeface="Roboto" panose="02000000000000000000" pitchFamily="2" charset="0"/>
            </a:endParaRPr>
          </a:p>
          <a:p>
            <a:endParaRPr lang="en-CA" sz="1600" dirty="0">
              <a:latin typeface="Roboto" panose="02000000000000000000" pitchFamily="2" charset="0"/>
              <a:ea typeface="Roboto" panose="02000000000000000000" pitchFamily="2" charset="0"/>
              <a:cs typeface="Roboto" panose="02000000000000000000" pitchFamily="2" charset="0"/>
            </a:endParaRPr>
          </a:p>
          <a:p>
            <a:endParaRPr lang="en-CA" sz="16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716814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C79316A-28E8-F546-BB91-1B86C4D22706}"/>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1A321C3-34F9-B146-9EAC-EB027FA17480}" type="slidenum">
              <a:rPr kumimoji="0" lang="en-CA" sz="1200" b="0" i="0" u="none" strike="noStrike" kern="1200" cap="none" spc="0" normalizeH="0" baseline="0" noProof="0" smtClean="0">
                <a:ln>
                  <a:noFill/>
                </a:ln>
                <a:solidFill>
                  <a:srgbClr val="545454"/>
                </a:solidFill>
                <a:effectLst/>
                <a:uLnTx/>
                <a:uFill>
                  <a:solidFill>
                    <a:srgbClr val="0067B9"/>
                  </a:solidFill>
                </a:uFill>
                <a:latin typeface="Poppins SemiBold" pitchFamily="2" charset="77"/>
                <a:ea typeface="Roboto Light" panose="02000000000000000000" pitchFamily="2" charset="0"/>
                <a:cs typeface="Poppins SemiBold" pitchFamily="2" charset="77"/>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dirty="0">
              <a:ln>
                <a:noFill/>
              </a:ln>
              <a:solidFill>
                <a:srgbClr val="545454"/>
              </a:solidFill>
              <a:effectLst/>
              <a:uLnTx/>
              <a:uFill>
                <a:solidFill>
                  <a:srgbClr val="0067B9"/>
                </a:solidFill>
              </a:uFill>
              <a:latin typeface="Poppins SemiBold" pitchFamily="2" charset="77"/>
              <a:ea typeface="Roboto Light" panose="02000000000000000000" pitchFamily="2" charset="0"/>
              <a:cs typeface="Poppins SemiBold" pitchFamily="2" charset="77"/>
            </a:endParaRPr>
          </a:p>
        </p:txBody>
      </p:sp>
      <p:sp>
        <p:nvSpPr>
          <p:cNvPr id="3" name="TextBox 2">
            <a:extLst>
              <a:ext uri="{FF2B5EF4-FFF2-40B4-BE49-F238E27FC236}">
                <a16:creationId xmlns:a16="http://schemas.microsoft.com/office/drawing/2014/main" id="{3D6E3913-096E-A6DD-76E7-E40795FF26AC}"/>
              </a:ext>
            </a:extLst>
          </p:cNvPr>
          <p:cNvSpPr txBox="1"/>
          <p:nvPr/>
        </p:nvSpPr>
        <p:spPr>
          <a:xfrm>
            <a:off x="562643" y="5857956"/>
            <a:ext cx="5907819" cy="646331"/>
          </a:xfrm>
          <a:prstGeom prst="rect">
            <a:avLst/>
          </a:prstGeom>
          <a:noFill/>
          <a:ln>
            <a:solidFill>
              <a:srgbClr val="FF0000"/>
            </a:solidFill>
          </a:ln>
        </p:spPr>
        <p:txBody>
          <a:bodyPr wrap="square" rtlCol="0">
            <a:spAutoFit/>
          </a:bodyPr>
          <a:lstStyle/>
          <a:p>
            <a:r>
              <a:rPr lang="en-US" b="1" dirty="0"/>
              <a:t>For more information on CADTH RWE Team activities, please visit the </a:t>
            </a:r>
            <a:r>
              <a:rPr lang="en-US" b="1" dirty="0">
                <a:hlinkClick r:id="rId2"/>
              </a:rPr>
              <a:t>RWE landing page </a:t>
            </a:r>
            <a:r>
              <a:rPr lang="en-US" b="1" dirty="0"/>
              <a:t>or contact us at RWE@CADTH.ca</a:t>
            </a:r>
            <a:endParaRPr lang="en-CA" b="1" dirty="0"/>
          </a:p>
        </p:txBody>
      </p:sp>
      <p:sp>
        <p:nvSpPr>
          <p:cNvPr id="5" name="TextBox 4">
            <a:extLst>
              <a:ext uri="{FF2B5EF4-FFF2-40B4-BE49-F238E27FC236}">
                <a16:creationId xmlns:a16="http://schemas.microsoft.com/office/drawing/2014/main" id="{EE5001BD-1BF4-B526-118C-C164F49BA4FB}"/>
              </a:ext>
            </a:extLst>
          </p:cNvPr>
          <p:cNvSpPr txBox="1"/>
          <p:nvPr/>
        </p:nvSpPr>
        <p:spPr>
          <a:xfrm>
            <a:off x="941701" y="1395132"/>
            <a:ext cx="10561186" cy="461665"/>
          </a:xfrm>
          <a:prstGeom prst="rect">
            <a:avLst/>
          </a:prstGeom>
          <a:noFill/>
        </p:spPr>
        <p:txBody>
          <a:bodyPr wrap="square" rtlCol="0">
            <a:spAutoFit/>
          </a:bodyPr>
          <a:lstStyle/>
          <a:p>
            <a:r>
              <a:rPr lang="en-CA" sz="2400" b="1" dirty="0">
                <a:solidFill>
                  <a:schemeClr val="accent1"/>
                </a:solidFill>
                <a:latin typeface="Roboto" panose="02000000000000000000" pitchFamily="2" charset="0"/>
                <a:ea typeface="Roboto" panose="02000000000000000000" pitchFamily="2" charset="0"/>
              </a:rPr>
              <a:t>Next Steering Committee Meeting: March 20, 2023</a:t>
            </a:r>
            <a:r>
              <a:rPr lang="en-CA" sz="2400" dirty="0">
                <a:latin typeface="Roboto" panose="02000000000000000000" pitchFamily="2" charset="0"/>
                <a:ea typeface="Roboto" panose="02000000000000000000" pitchFamily="2" charset="0"/>
              </a:rPr>
              <a:t> </a:t>
            </a:r>
          </a:p>
        </p:txBody>
      </p:sp>
    </p:spTree>
    <p:extLst>
      <p:ext uri="{BB962C8B-B14F-4D97-AF65-F5344CB8AC3E}">
        <p14:creationId xmlns:p14="http://schemas.microsoft.com/office/powerpoint/2010/main" val="2207325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6659354"/>
      </p:ext>
    </p:extLst>
  </p:cSld>
  <p:clrMapOvr>
    <a:masterClrMapping/>
  </p:clrMapOvr>
</p:sld>
</file>

<file path=ppt/theme/theme1.xml><?xml version="1.0" encoding="utf-8"?>
<a:theme xmlns:a="http://schemas.openxmlformats.org/drawingml/2006/main" name="Standard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FC24C35-E6B1-8945-977B-112C6B542A8A}" vid="{F2B59D08-7163-0E41-BC12-D50160A3210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2BEC7F93630C42924AC495C271EAFA" ma:contentTypeVersion="16" ma:contentTypeDescription="Create a new document." ma:contentTypeScope="" ma:versionID="48d001c3b1350481046d2d64986f71e1">
  <xsd:schema xmlns:xsd="http://www.w3.org/2001/XMLSchema" xmlns:xs="http://www.w3.org/2001/XMLSchema" xmlns:p="http://schemas.microsoft.com/office/2006/metadata/properties" xmlns:ns2="1ff43383-2faf-479c-8d1d-97c2b708aee9" xmlns:ns3="b7ea7fb9-91d2-463f-a15b-ee59d1ea457c" targetNamespace="http://schemas.microsoft.com/office/2006/metadata/properties" ma:root="true" ma:fieldsID="a3cb21b49cf3629791326f9fd4b6946f" ns2:_="" ns3:_="">
    <xsd:import namespace="1ff43383-2faf-479c-8d1d-97c2b708aee9"/>
    <xsd:import namespace="b7ea7fb9-91d2-463f-a15b-ee59d1ea45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f43383-2faf-479c-8d1d-97c2b708ae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5f20bb9-cf8e-401f-80ac-d315a809319a"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ea7fb9-91d2-463f-a15b-ee59d1ea457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53a17f01-6697-419f-83f6-2611933caf9c}" ma:internalName="TaxCatchAll" ma:showField="CatchAllData" ma:web="b7ea7fb9-91d2-463f-a15b-ee59d1ea45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ff43383-2faf-479c-8d1d-97c2b708aee9">
      <Terms xmlns="http://schemas.microsoft.com/office/infopath/2007/PartnerControls"/>
    </lcf76f155ced4ddcb4097134ff3c332f>
    <TaxCatchAll xmlns="b7ea7fb9-91d2-463f-a15b-ee59d1ea45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59722C-369A-49AD-BCEE-C503DB99D7CF}">
  <ds:schemaRefs>
    <ds:schemaRef ds:uri="1ff43383-2faf-479c-8d1d-97c2b708aee9"/>
    <ds:schemaRef ds:uri="b7ea7fb9-91d2-463f-a15b-ee59d1ea457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108B440-CD22-48C0-AF33-2958BEF6A8A3}">
  <ds:schemaRefs>
    <ds:schemaRef ds:uri="b7ea7fb9-91d2-463f-a15b-ee59d1ea457c"/>
    <ds:schemaRef ds:uri="http://purl.org/dc/terms/"/>
    <ds:schemaRef ds:uri="http://schemas.openxmlformats.org/package/2006/metadata/core-properties"/>
    <ds:schemaRef ds:uri="http://schemas.microsoft.com/office/2006/documentManagement/types"/>
    <ds:schemaRef ds:uri="1ff43383-2faf-479c-8d1d-97c2b708aee9"/>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64EAED1-EC36-4F61-BB53-F9B74167A3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781</TotalTime>
  <Words>359</Words>
  <Application>Microsoft Office PowerPoint</Application>
  <PresentationFormat>Widescreen</PresentationFormat>
  <Paragraphs>65</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Calibri</vt:lpstr>
      <vt:lpstr>Courier New</vt:lpstr>
      <vt:lpstr>Poppins SemiBold</vt:lpstr>
      <vt:lpstr>Roboto</vt:lpstr>
      <vt:lpstr>Roboto Light</vt:lpstr>
      <vt:lpstr>Symbol</vt:lpstr>
      <vt:lpstr>Wingdings</vt:lpstr>
      <vt:lpstr>Standard Slides</vt:lpstr>
      <vt:lpstr>RWE Steering Committee Meeting Summary</vt:lpstr>
      <vt:lpstr>Agenda – December 15, 2022</vt:lpstr>
      <vt:lpstr>Meeting Summary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Varette</dc:creator>
  <cp:lastModifiedBy>Abera Surendran</cp:lastModifiedBy>
  <cp:revision>21</cp:revision>
  <dcterms:created xsi:type="dcterms:W3CDTF">2022-09-16T15:39:03Z</dcterms:created>
  <dcterms:modified xsi:type="dcterms:W3CDTF">2023-02-15T18:16:41Z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0x0101005B2BEC7F93630C42924AC495C271EAFA</vt:lpwstr>
  </property>
  <property fmtid="{D5CDD505-2E9C-101B-9397-08002B2CF9AE}" pid="3" name="MediaServiceImageTags">
    <vt:lpwstr/>
  </property>
</Properties>
</file>